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562" r:id="rId3"/>
    <p:sldId id="563" r:id="rId4"/>
    <p:sldId id="434" r:id="rId5"/>
    <p:sldId id="435" r:id="rId6"/>
    <p:sldId id="257" r:id="rId7"/>
    <p:sldId id="565" r:id="rId8"/>
    <p:sldId id="431" r:id="rId9"/>
    <p:sldId id="571" r:id="rId10"/>
    <p:sldId id="579" r:id="rId11"/>
    <p:sldId id="567" r:id="rId12"/>
    <p:sldId id="566" r:id="rId13"/>
    <p:sldId id="569" r:id="rId14"/>
    <p:sldId id="574" r:id="rId15"/>
    <p:sldId id="570" r:id="rId16"/>
    <p:sldId id="572" r:id="rId17"/>
    <p:sldId id="573" r:id="rId18"/>
    <p:sldId id="576" r:id="rId19"/>
    <p:sldId id="575" r:id="rId20"/>
    <p:sldId id="577" r:id="rId21"/>
    <p:sldId id="578" r:id="rId22"/>
    <p:sldId id="274" r:id="rId23"/>
    <p:sldId id="436" r:id="rId24"/>
    <p:sldId id="447" r:id="rId25"/>
    <p:sldId id="445" r:id="rId26"/>
    <p:sldId id="443" r:id="rId27"/>
    <p:sldId id="442" r:id="rId2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0066FF"/>
    <a:srgbClr val="CCFF99"/>
    <a:srgbClr val="CCCC00"/>
    <a:srgbClr val="FFFFCC"/>
    <a:srgbClr val="FFFF99"/>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91" autoAdjust="0"/>
    <p:restoredTop sz="88200" autoAdjust="0"/>
  </p:normalViewPr>
  <p:slideViewPr>
    <p:cSldViewPr snapToGrid="0">
      <p:cViewPr varScale="1">
        <p:scale>
          <a:sx n="76" d="100"/>
          <a:sy n="76" d="100"/>
        </p:scale>
        <p:origin x="159" y="54"/>
      </p:cViewPr>
      <p:guideLst/>
    </p:cSldViewPr>
  </p:slideViewPr>
  <p:notesTextViewPr>
    <p:cViewPr>
      <p:scale>
        <a:sx n="1" d="1"/>
        <a:sy n="1" d="1"/>
      </p:scale>
      <p:origin x="0" y="0"/>
    </p:cViewPr>
  </p:notesTextViewPr>
  <p:sorterViewPr>
    <p:cViewPr>
      <p:scale>
        <a:sx n="121" d="100"/>
        <a:sy n="121"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AA1434E-496A-4491-BEC3-DEDA2151BCB5}" type="datetimeFigureOut">
              <a:rPr lang="en-US" smtClean="0"/>
              <a:t>5/7/2024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8D23BD5-1F08-4249-A8FB-3310878A3D26}" type="slidenum">
              <a:rPr lang="en-US" smtClean="0"/>
              <a:t>‹#›</a:t>
            </a:fld>
            <a:endParaRPr lang="en-US"/>
          </a:p>
        </p:txBody>
      </p:sp>
    </p:spTree>
    <p:extLst>
      <p:ext uri="{BB962C8B-B14F-4D97-AF65-F5344CB8AC3E}">
        <p14:creationId xmlns:p14="http://schemas.microsoft.com/office/powerpoint/2010/main" val="982343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B8D23BD5-1F08-4249-A8FB-3310878A3D26}" type="slidenum">
              <a:rPr lang="en-US" smtClean="0"/>
              <a:t>1</a:t>
            </a:fld>
            <a:endParaRPr lang="en-US"/>
          </a:p>
        </p:txBody>
      </p:sp>
    </p:spTree>
    <p:extLst>
      <p:ext uri="{BB962C8B-B14F-4D97-AF65-F5344CB8AC3E}">
        <p14:creationId xmlns:p14="http://schemas.microsoft.com/office/powerpoint/2010/main" val="2363819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D23BD5-1F08-4249-A8FB-3310878A3D26}" type="slidenum">
              <a:rPr lang="en-US" smtClean="0"/>
              <a:t>4</a:t>
            </a:fld>
            <a:endParaRPr lang="en-US"/>
          </a:p>
        </p:txBody>
      </p:sp>
    </p:spTree>
    <p:extLst>
      <p:ext uri="{BB962C8B-B14F-4D97-AF65-F5344CB8AC3E}">
        <p14:creationId xmlns:p14="http://schemas.microsoft.com/office/powerpoint/2010/main" val="31079543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D23BD5-1F08-4249-A8FB-3310878A3D26}" type="slidenum">
              <a:rPr lang="en-US" smtClean="0"/>
              <a:t>5</a:t>
            </a:fld>
            <a:endParaRPr lang="en-US"/>
          </a:p>
        </p:txBody>
      </p:sp>
    </p:spTree>
    <p:extLst>
      <p:ext uri="{BB962C8B-B14F-4D97-AF65-F5344CB8AC3E}">
        <p14:creationId xmlns:p14="http://schemas.microsoft.com/office/powerpoint/2010/main" val="2450411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B8D23BD5-1F08-4249-A8FB-3310878A3D26}" type="slidenum">
              <a:rPr lang="en-US" smtClean="0"/>
              <a:t>6</a:t>
            </a:fld>
            <a:endParaRPr lang="en-US"/>
          </a:p>
        </p:txBody>
      </p:sp>
    </p:spTree>
    <p:extLst>
      <p:ext uri="{BB962C8B-B14F-4D97-AF65-F5344CB8AC3E}">
        <p14:creationId xmlns:p14="http://schemas.microsoft.com/office/powerpoint/2010/main" val="1258077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5"/>
          </p:nvPr>
        </p:nvSpPr>
        <p:spPr/>
        <p:txBody>
          <a:bodyPr/>
          <a:lstStyle/>
          <a:p>
            <a:fld id="{B8D23BD5-1F08-4249-A8FB-3310878A3D26}" type="slidenum">
              <a:rPr lang="en-US" smtClean="0"/>
              <a:t>7</a:t>
            </a:fld>
            <a:endParaRPr lang="en-US"/>
          </a:p>
        </p:txBody>
      </p:sp>
    </p:spTree>
    <p:extLst>
      <p:ext uri="{BB962C8B-B14F-4D97-AF65-F5344CB8AC3E}">
        <p14:creationId xmlns:p14="http://schemas.microsoft.com/office/powerpoint/2010/main" val="14999693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D23BD5-1F08-4249-A8FB-3310878A3D26}" type="slidenum">
              <a:rPr lang="en-US" smtClean="0"/>
              <a:t>10</a:t>
            </a:fld>
            <a:endParaRPr lang="en-US"/>
          </a:p>
        </p:txBody>
      </p:sp>
    </p:spTree>
    <p:extLst>
      <p:ext uri="{BB962C8B-B14F-4D97-AF65-F5344CB8AC3E}">
        <p14:creationId xmlns:p14="http://schemas.microsoft.com/office/powerpoint/2010/main" val="11733783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8D23BD5-1F08-4249-A8FB-3310878A3D26}" type="slidenum">
              <a:rPr lang="en-US" smtClean="0"/>
              <a:t>12</a:t>
            </a:fld>
            <a:endParaRPr lang="en-US"/>
          </a:p>
        </p:txBody>
      </p:sp>
    </p:spTree>
    <p:extLst>
      <p:ext uri="{BB962C8B-B14F-4D97-AF65-F5344CB8AC3E}">
        <p14:creationId xmlns:p14="http://schemas.microsoft.com/office/powerpoint/2010/main" val="35132530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D23BD5-1F08-4249-A8FB-3310878A3D26}" type="slidenum">
              <a:rPr lang="en-US" smtClean="0"/>
              <a:t>22</a:t>
            </a:fld>
            <a:endParaRPr lang="en-US"/>
          </a:p>
        </p:txBody>
      </p:sp>
    </p:spTree>
    <p:extLst>
      <p:ext uri="{BB962C8B-B14F-4D97-AF65-F5344CB8AC3E}">
        <p14:creationId xmlns:p14="http://schemas.microsoft.com/office/powerpoint/2010/main" val="3791360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D0BED-98A9-DDA3-B24F-AC2C757C65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A087556-24D3-BFF7-2011-0A7D5052EF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F51D92E-25D8-FED5-3BC8-EBEE2B1BF4B6}"/>
              </a:ext>
            </a:extLst>
          </p:cNvPr>
          <p:cNvSpPr>
            <a:spLocks noGrp="1"/>
          </p:cNvSpPr>
          <p:nvPr>
            <p:ph type="dt" sz="half" idx="10"/>
          </p:nvPr>
        </p:nvSpPr>
        <p:spPr/>
        <p:txBody>
          <a:bodyPr/>
          <a:lstStyle/>
          <a:p>
            <a:r>
              <a:rPr lang="en-US"/>
              <a:t>7th May 2024</a:t>
            </a:r>
          </a:p>
        </p:txBody>
      </p:sp>
      <p:sp>
        <p:nvSpPr>
          <p:cNvPr id="5" name="Footer Placeholder 4">
            <a:extLst>
              <a:ext uri="{FF2B5EF4-FFF2-40B4-BE49-F238E27FC236}">
                <a16:creationId xmlns:a16="http://schemas.microsoft.com/office/drawing/2014/main" id="{CB042C41-EE08-B316-DD3F-0A88BCC5C175}"/>
              </a:ext>
            </a:extLst>
          </p:cNvPr>
          <p:cNvSpPr>
            <a:spLocks noGrp="1"/>
          </p:cNvSpPr>
          <p:nvPr>
            <p:ph type="ftr" sz="quarter" idx="11"/>
          </p:nvPr>
        </p:nvSpPr>
        <p:spPr/>
        <p:txBody>
          <a:bodyPr/>
          <a:lstStyle/>
          <a:p>
            <a:r>
              <a:rPr lang="en-US"/>
              <a:t>Jayant Gokhale FCA LLB - Mumbai - jayant@icai.org</a:t>
            </a:r>
          </a:p>
        </p:txBody>
      </p:sp>
      <p:sp>
        <p:nvSpPr>
          <p:cNvPr id="6" name="Slide Number Placeholder 5">
            <a:extLst>
              <a:ext uri="{FF2B5EF4-FFF2-40B4-BE49-F238E27FC236}">
                <a16:creationId xmlns:a16="http://schemas.microsoft.com/office/drawing/2014/main" id="{C9ED3B72-F9B4-45C8-29D3-2AB6AAD368D7}"/>
              </a:ext>
            </a:extLst>
          </p:cNvPr>
          <p:cNvSpPr>
            <a:spLocks noGrp="1"/>
          </p:cNvSpPr>
          <p:nvPr>
            <p:ph type="sldNum" sz="quarter" idx="12"/>
          </p:nvPr>
        </p:nvSpPr>
        <p:spPr/>
        <p:txBody>
          <a:bodyPr/>
          <a:lstStyle/>
          <a:p>
            <a:fld id="{6B0F69E8-2CD7-4234-A453-A9D1115D1DB0}" type="slidenum">
              <a:rPr lang="en-US" smtClean="0"/>
              <a:t>‹#›</a:t>
            </a:fld>
            <a:endParaRPr lang="en-US"/>
          </a:p>
        </p:txBody>
      </p:sp>
    </p:spTree>
    <p:extLst>
      <p:ext uri="{BB962C8B-B14F-4D97-AF65-F5344CB8AC3E}">
        <p14:creationId xmlns:p14="http://schemas.microsoft.com/office/powerpoint/2010/main" val="215480860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54069-0CEB-CF61-A66C-B5475700923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F7784F4-EE1F-3F70-A8BA-7591225E34E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583C75-C1E4-8C19-B2EC-E1D74DA4924B}"/>
              </a:ext>
            </a:extLst>
          </p:cNvPr>
          <p:cNvSpPr>
            <a:spLocks noGrp="1"/>
          </p:cNvSpPr>
          <p:nvPr>
            <p:ph type="dt" sz="half" idx="10"/>
          </p:nvPr>
        </p:nvSpPr>
        <p:spPr/>
        <p:txBody>
          <a:bodyPr/>
          <a:lstStyle/>
          <a:p>
            <a:r>
              <a:rPr lang="en-US"/>
              <a:t>7th May 2024</a:t>
            </a:r>
          </a:p>
        </p:txBody>
      </p:sp>
      <p:sp>
        <p:nvSpPr>
          <p:cNvPr id="5" name="Footer Placeholder 4">
            <a:extLst>
              <a:ext uri="{FF2B5EF4-FFF2-40B4-BE49-F238E27FC236}">
                <a16:creationId xmlns:a16="http://schemas.microsoft.com/office/drawing/2014/main" id="{9BDD5764-D43A-3A69-4E0D-912EF829EE3D}"/>
              </a:ext>
            </a:extLst>
          </p:cNvPr>
          <p:cNvSpPr>
            <a:spLocks noGrp="1"/>
          </p:cNvSpPr>
          <p:nvPr>
            <p:ph type="ftr" sz="quarter" idx="11"/>
          </p:nvPr>
        </p:nvSpPr>
        <p:spPr/>
        <p:txBody>
          <a:bodyPr/>
          <a:lstStyle/>
          <a:p>
            <a:r>
              <a:rPr lang="en-US"/>
              <a:t>Jayant Gokhale FCA LLB - Mumbai - jayant@icai.org</a:t>
            </a:r>
          </a:p>
        </p:txBody>
      </p:sp>
      <p:sp>
        <p:nvSpPr>
          <p:cNvPr id="6" name="Slide Number Placeholder 5">
            <a:extLst>
              <a:ext uri="{FF2B5EF4-FFF2-40B4-BE49-F238E27FC236}">
                <a16:creationId xmlns:a16="http://schemas.microsoft.com/office/drawing/2014/main" id="{B22C6531-4FC8-ED7D-4A3A-C30D99E7196D}"/>
              </a:ext>
            </a:extLst>
          </p:cNvPr>
          <p:cNvSpPr>
            <a:spLocks noGrp="1"/>
          </p:cNvSpPr>
          <p:nvPr>
            <p:ph type="sldNum" sz="quarter" idx="12"/>
          </p:nvPr>
        </p:nvSpPr>
        <p:spPr/>
        <p:txBody>
          <a:bodyPr/>
          <a:lstStyle/>
          <a:p>
            <a:fld id="{6B0F69E8-2CD7-4234-A453-A9D1115D1DB0}" type="slidenum">
              <a:rPr lang="en-US" smtClean="0"/>
              <a:t>‹#›</a:t>
            </a:fld>
            <a:endParaRPr lang="en-US"/>
          </a:p>
        </p:txBody>
      </p:sp>
    </p:spTree>
    <p:extLst>
      <p:ext uri="{BB962C8B-B14F-4D97-AF65-F5344CB8AC3E}">
        <p14:creationId xmlns:p14="http://schemas.microsoft.com/office/powerpoint/2010/main" val="598559548"/>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01FC82-3FFE-BFF7-1DEC-A4CD59DE424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20B182-CDC6-7982-8395-DE6F28F28F3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1CAA64-0F8F-DA51-0828-232FE7CFB79C}"/>
              </a:ext>
            </a:extLst>
          </p:cNvPr>
          <p:cNvSpPr>
            <a:spLocks noGrp="1"/>
          </p:cNvSpPr>
          <p:nvPr>
            <p:ph type="dt" sz="half" idx="10"/>
          </p:nvPr>
        </p:nvSpPr>
        <p:spPr/>
        <p:txBody>
          <a:bodyPr/>
          <a:lstStyle/>
          <a:p>
            <a:r>
              <a:rPr lang="en-US"/>
              <a:t>7th May 2024</a:t>
            </a:r>
          </a:p>
        </p:txBody>
      </p:sp>
      <p:sp>
        <p:nvSpPr>
          <p:cNvPr id="5" name="Footer Placeholder 4">
            <a:extLst>
              <a:ext uri="{FF2B5EF4-FFF2-40B4-BE49-F238E27FC236}">
                <a16:creationId xmlns:a16="http://schemas.microsoft.com/office/drawing/2014/main" id="{B57296C2-64B7-9A27-2097-672B294A7B4C}"/>
              </a:ext>
            </a:extLst>
          </p:cNvPr>
          <p:cNvSpPr>
            <a:spLocks noGrp="1"/>
          </p:cNvSpPr>
          <p:nvPr>
            <p:ph type="ftr" sz="quarter" idx="11"/>
          </p:nvPr>
        </p:nvSpPr>
        <p:spPr/>
        <p:txBody>
          <a:bodyPr/>
          <a:lstStyle/>
          <a:p>
            <a:r>
              <a:rPr lang="en-US"/>
              <a:t>Jayant Gokhale FCA LLB - Mumbai - jayant@icai.org</a:t>
            </a:r>
          </a:p>
        </p:txBody>
      </p:sp>
      <p:sp>
        <p:nvSpPr>
          <p:cNvPr id="6" name="Slide Number Placeholder 5">
            <a:extLst>
              <a:ext uri="{FF2B5EF4-FFF2-40B4-BE49-F238E27FC236}">
                <a16:creationId xmlns:a16="http://schemas.microsoft.com/office/drawing/2014/main" id="{8CD884C1-F7BF-5C4F-4779-1A10648109FC}"/>
              </a:ext>
            </a:extLst>
          </p:cNvPr>
          <p:cNvSpPr>
            <a:spLocks noGrp="1"/>
          </p:cNvSpPr>
          <p:nvPr>
            <p:ph type="sldNum" sz="quarter" idx="12"/>
          </p:nvPr>
        </p:nvSpPr>
        <p:spPr/>
        <p:txBody>
          <a:bodyPr/>
          <a:lstStyle/>
          <a:p>
            <a:fld id="{6B0F69E8-2CD7-4234-A453-A9D1115D1DB0}" type="slidenum">
              <a:rPr lang="en-US" smtClean="0"/>
              <a:t>‹#›</a:t>
            </a:fld>
            <a:endParaRPr lang="en-US"/>
          </a:p>
        </p:txBody>
      </p:sp>
    </p:spTree>
    <p:extLst>
      <p:ext uri="{BB962C8B-B14F-4D97-AF65-F5344CB8AC3E}">
        <p14:creationId xmlns:p14="http://schemas.microsoft.com/office/powerpoint/2010/main" val="1389210541"/>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56000">
              <a:schemeClr val="accent2">
                <a:lumMod val="60000"/>
                <a:lumOff val="40000"/>
                <a:alpha val="66000"/>
              </a:schemeClr>
            </a:gs>
            <a:gs pos="100000">
              <a:schemeClr val="accent1">
                <a:lumMod val="60000"/>
                <a:lumOff val="40000"/>
              </a:schemeClr>
            </a:gs>
          </a:gsLst>
          <a:lin ang="108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35F50-03F1-FD0A-D186-BD30E7807460}"/>
              </a:ext>
            </a:extLst>
          </p:cNvPr>
          <p:cNvSpPr>
            <a:spLocks noGrp="1"/>
          </p:cNvSpPr>
          <p:nvPr>
            <p:ph type="title"/>
          </p:nvPr>
        </p:nvSpPr>
        <p:spPr>
          <a:xfrm>
            <a:off x="1110342" y="261655"/>
            <a:ext cx="10755087" cy="8387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38140291-4AF2-40AB-8F80-C3DDA654074A}"/>
              </a:ext>
            </a:extLst>
          </p:cNvPr>
          <p:cNvSpPr>
            <a:spLocks noGrp="1"/>
          </p:cNvSpPr>
          <p:nvPr>
            <p:ph idx="1"/>
          </p:nvPr>
        </p:nvSpPr>
        <p:spPr>
          <a:xfrm>
            <a:off x="1014980" y="1259046"/>
            <a:ext cx="11177020" cy="5097304"/>
          </a:xfrm>
          <a:gradFill>
            <a:gsLst>
              <a:gs pos="72000">
                <a:schemeClr val="accent2">
                  <a:alpha val="50000"/>
                  <a:lumMod val="100000"/>
                </a:schemeClr>
              </a:gs>
              <a:gs pos="100000">
                <a:schemeClr val="accent1">
                  <a:lumMod val="60000"/>
                  <a:lumOff val="40000"/>
                  <a:alpha val="53000"/>
                </a:schemeClr>
              </a:gs>
            </a:gsLst>
            <a:lin ang="10800000" scaled="1"/>
          </a:gra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9E63CB7-9EC5-4596-4CC1-80E8E18C220C}"/>
              </a:ext>
            </a:extLst>
          </p:cNvPr>
          <p:cNvSpPr>
            <a:spLocks noGrp="1"/>
          </p:cNvSpPr>
          <p:nvPr>
            <p:ph type="dt" sz="half" idx="10"/>
          </p:nvPr>
        </p:nvSpPr>
        <p:spPr>
          <a:xfrm>
            <a:off x="1110342" y="6356350"/>
            <a:ext cx="2471058" cy="365125"/>
          </a:xfrm>
        </p:spPr>
        <p:txBody>
          <a:bodyPr/>
          <a:lstStyle>
            <a:lvl1pPr>
              <a:defRPr sz="1400">
                <a:solidFill>
                  <a:schemeClr val="accent1">
                    <a:lumMod val="75000"/>
                  </a:schemeClr>
                </a:solidFill>
                <a:latin typeface="Arial Nova" panose="020B0504020202020204" pitchFamily="34" charset="0"/>
              </a:defRPr>
            </a:lvl1pPr>
          </a:lstStyle>
          <a:p>
            <a:r>
              <a:rPr lang="en-US"/>
              <a:t>7th May 2024</a:t>
            </a:r>
            <a:endParaRPr lang="en-US" dirty="0"/>
          </a:p>
        </p:txBody>
      </p:sp>
      <p:sp>
        <p:nvSpPr>
          <p:cNvPr id="5" name="Footer Placeholder 4">
            <a:extLst>
              <a:ext uri="{FF2B5EF4-FFF2-40B4-BE49-F238E27FC236}">
                <a16:creationId xmlns:a16="http://schemas.microsoft.com/office/drawing/2014/main" id="{6AB27BCA-DBF0-C6EF-06EE-CFDFFB917A6D}"/>
              </a:ext>
            </a:extLst>
          </p:cNvPr>
          <p:cNvSpPr>
            <a:spLocks noGrp="1"/>
          </p:cNvSpPr>
          <p:nvPr>
            <p:ph type="ftr" sz="quarter" idx="11"/>
          </p:nvPr>
        </p:nvSpPr>
        <p:spPr>
          <a:xfrm>
            <a:off x="2387600" y="6356350"/>
            <a:ext cx="7961086" cy="365125"/>
          </a:xfrm>
        </p:spPr>
        <p:txBody>
          <a:bodyPr/>
          <a:lstStyle>
            <a:lvl1pPr>
              <a:defRPr sz="1400">
                <a:solidFill>
                  <a:schemeClr val="accent2">
                    <a:lumMod val="75000"/>
                  </a:schemeClr>
                </a:solidFill>
                <a:latin typeface="Bookman Old Style" panose="02050604050505020204" pitchFamily="18" charset="0"/>
              </a:defRPr>
            </a:lvl1pPr>
          </a:lstStyle>
          <a:p>
            <a:r>
              <a:rPr lang="en-US"/>
              <a:t>Jayant Gokhale FCA LLB - Mumbai - jayant@icai.org</a:t>
            </a:r>
            <a:endParaRPr lang="en-US" dirty="0"/>
          </a:p>
        </p:txBody>
      </p:sp>
      <p:sp>
        <p:nvSpPr>
          <p:cNvPr id="6" name="Slide Number Placeholder 5">
            <a:extLst>
              <a:ext uri="{FF2B5EF4-FFF2-40B4-BE49-F238E27FC236}">
                <a16:creationId xmlns:a16="http://schemas.microsoft.com/office/drawing/2014/main" id="{23A783A0-16F4-8825-09B3-F6284F9B6453}"/>
              </a:ext>
            </a:extLst>
          </p:cNvPr>
          <p:cNvSpPr>
            <a:spLocks noGrp="1"/>
          </p:cNvSpPr>
          <p:nvPr>
            <p:ph type="sldNum" sz="quarter" idx="12"/>
          </p:nvPr>
        </p:nvSpPr>
        <p:spPr>
          <a:xfrm>
            <a:off x="10711542" y="6356350"/>
            <a:ext cx="642257" cy="365125"/>
          </a:xfrm>
        </p:spPr>
        <p:txBody>
          <a:bodyPr/>
          <a:lstStyle>
            <a:lvl1pPr>
              <a:defRPr sz="2000">
                <a:solidFill>
                  <a:schemeClr val="accent2">
                    <a:lumMod val="75000"/>
                  </a:schemeClr>
                </a:solidFill>
                <a:latin typeface="Arial Black" panose="020B0A04020102020204" pitchFamily="34" charset="0"/>
              </a:defRPr>
            </a:lvl1pPr>
          </a:lstStyle>
          <a:p>
            <a:fld id="{6B0F69E8-2CD7-4234-A453-A9D1115D1DB0}" type="slidenum">
              <a:rPr lang="en-US" smtClean="0"/>
              <a:pPr/>
              <a:t>‹#›</a:t>
            </a:fld>
            <a:endParaRPr lang="en-US" dirty="0"/>
          </a:p>
        </p:txBody>
      </p:sp>
      <p:grpSp>
        <p:nvGrpSpPr>
          <p:cNvPr id="7" name="Group 6">
            <a:extLst>
              <a:ext uri="{FF2B5EF4-FFF2-40B4-BE49-F238E27FC236}">
                <a16:creationId xmlns:a16="http://schemas.microsoft.com/office/drawing/2014/main" id="{0E87A4E9-82DF-4144-6C03-BEC69459057E}"/>
              </a:ext>
              <a:ext uri="{C183D7F6-B498-43B3-948B-1728B52AA6E4}">
                <adec:decorative xmlns:adec="http://schemas.microsoft.com/office/drawing/2017/decorative" val="1"/>
              </a:ext>
            </a:extLst>
          </p:cNvPr>
          <p:cNvGrpSpPr/>
          <p:nvPr userDrawn="1"/>
        </p:nvGrpSpPr>
        <p:grpSpPr>
          <a:xfrm>
            <a:off x="0" y="0"/>
            <a:ext cx="1014984" cy="6858000"/>
            <a:chOff x="0" y="0"/>
            <a:chExt cx="1014984" cy="6858000"/>
          </a:xfrm>
        </p:grpSpPr>
        <p:sp>
          <p:nvSpPr>
            <p:cNvPr id="8" name="Rectangle 7">
              <a:extLst>
                <a:ext uri="{FF2B5EF4-FFF2-40B4-BE49-F238E27FC236}">
                  <a16:creationId xmlns:a16="http://schemas.microsoft.com/office/drawing/2014/main" id="{00A2DDF5-E9B0-1BE8-7F55-A2B5E88E103C}"/>
                </a:ext>
              </a:extLst>
            </p:cNvPr>
            <p:cNvSpPr/>
            <p:nvPr userDrawn="1"/>
          </p:nvSpPr>
          <p:spPr>
            <a:xfrm>
              <a:off x="0" y="4828032"/>
              <a:ext cx="1014984" cy="2029968"/>
            </a:xfrm>
            <a:prstGeom prst="rect">
              <a:avLst/>
            </a:prstGeom>
            <a:solidFill>
              <a:srgbClr val="FF842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venir Next LT Pro"/>
                <a:ea typeface="+mn-ea"/>
                <a:cs typeface="+mn-cs"/>
              </a:endParaRPr>
            </a:p>
          </p:txBody>
        </p:sp>
        <p:sp>
          <p:nvSpPr>
            <p:cNvPr id="9" name="Rectangle 8">
              <a:extLst>
                <a:ext uri="{FF2B5EF4-FFF2-40B4-BE49-F238E27FC236}">
                  <a16:creationId xmlns:a16="http://schemas.microsoft.com/office/drawing/2014/main" id="{7B52119D-DDBF-D394-66BA-6FEF73C62F7D}"/>
                </a:ext>
              </a:extLst>
            </p:cNvPr>
            <p:cNvSpPr/>
            <p:nvPr userDrawn="1"/>
          </p:nvSpPr>
          <p:spPr>
            <a:xfrm>
              <a:off x="0" y="2833299"/>
              <a:ext cx="1014984" cy="2029968"/>
            </a:xfrm>
            <a:prstGeom prst="rect">
              <a:avLst/>
            </a:prstGeom>
            <a:solidFill>
              <a:srgbClr val="B6492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venir Next LT Pro"/>
                <a:ea typeface="+mn-ea"/>
                <a:cs typeface="+mn-cs"/>
              </a:endParaRPr>
            </a:p>
          </p:txBody>
        </p:sp>
        <p:sp>
          <p:nvSpPr>
            <p:cNvPr id="10" name="Rectangle 9">
              <a:extLst>
                <a:ext uri="{FF2B5EF4-FFF2-40B4-BE49-F238E27FC236}">
                  <a16:creationId xmlns:a16="http://schemas.microsoft.com/office/drawing/2014/main" id="{60662C06-C094-7C92-B2C4-5616940FB0F3}"/>
                </a:ext>
              </a:extLst>
            </p:cNvPr>
            <p:cNvSpPr/>
            <p:nvPr userDrawn="1"/>
          </p:nvSpPr>
          <p:spPr>
            <a:xfrm>
              <a:off x="0" y="0"/>
              <a:ext cx="1014984" cy="2029968"/>
            </a:xfrm>
            <a:prstGeom prst="rect">
              <a:avLst/>
            </a:prstGeom>
            <a:solidFill>
              <a:schemeClr val="accent1">
                <a:lumMod val="20000"/>
                <a:lumOff val="80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9C810354-1B3B-CC3F-19AB-59362145C766}"/>
                </a:ext>
              </a:extLst>
            </p:cNvPr>
            <p:cNvSpPr/>
            <p:nvPr userDrawn="1"/>
          </p:nvSpPr>
          <p:spPr>
            <a:xfrm>
              <a:off x="0" y="2029863"/>
              <a:ext cx="1014984" cy="812951"/>
            </a:xfrm>
            <a:prstGeom prst="rect">
              <a:avLst/>
            </a:prstGeom>
            <a:solidFill>
              <a:schemeClr val="accent1">
                <a:lumMod val="20000"/>
                <a:lumOff val="80000"/>
                <a:alpha val="28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venir Next LT Pro"/>
                <a:ea typeface="+mn-ea"/>
                <a:cs typeface="+mn-cs"/>
              </a:endParaRPr>
            </a:p>
          </p:txBody>
        </p:sp>
        <p:sp>
          <p:nvSpPr>
            <p:cNvPr id="12" name="Freeform: Shape 11">
              <a:extLst>
                <a:ext uri="{FF2B5EF4-FFF2-40B4-BE49-F238E27FC236}">
                  <a16:creationId xmlns:a16="http://schemas.microsoft.com/office/drawing/2014/main" id="{C54631F5-CEC4-9B8C-7FE4-432388CEA0EF}"/>
                </a:ext>
              </a:extLst>
            </p:cNvPr>
            <p:cNvSpPr/>
            <p:nvPr userDrawn="1"/>
          </p:nvSpPr>
          <p:spPr>
            <a:xfrm rot="10800000">
              <a:off x="100582" y="2936725"/>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rgbClr val="B22600">
                <a:lumMod val="40000"/>
                <a:lumOff val="60000"/>
              </a:srgbClr>
            </a:solidFill>
            <a:ln w="12700" cap="flat" cmpd="sng" algn="ctr">
              <a:noFill/>
              <a:prstDash val="solid"/>
              <a:miter lim="800000"/>
            </a:ln>
            <a:effectLst/>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venir Next LT Pro"/>
                <a:ea typeface="+mn-ea"/>
                <a:cs typeface="+mn-cs"/>
              </a:endParaRPr>
            </a:p>
          </p:txBody>
        </p:sp>
        <p:pic>
          <p:nvPicPr>
            <p:cNvPr id="13" name="Graphic 12">
              <a:extLst>
                <a:ext uri="{FF2B5EF4-FFF2-40B4-BE49-F238E27FC236}">
                  <a16:creationId xmlns:a16="http://schemas.microsoft.com/office/drawing/2014/main" id="{18F93119-5836-F21D-3756-572D69670BF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5400000">
              <a:off x="-457200" y="5416459"/>
              <a:ext cx="1828800" cy="914400"/>
            </a:xfrm>
            <a:prstGeom prst="rect">
              <a:avLst/>
            </a:prstGeom>
          </p:spPr>
        </p:pic>
        <p:pic>
          <p:nvPicPr>
            <p:cNvPr id="14" name="Graphic 13">
              <a:extLst>
                <a:ext uri="{FF2B5EF4-FFF2-40B4-BE49-F238E27FC236}">
                  <a16:creationId xmlns:a16="http://schemas.microsoft.com/office/drawing/2014/main" id="{5DCB1B9D-2A57-F8B8-3629-26B1A0EC4607}"/>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5400000">
              <a:off x="-457200" y="563329"/>
              <a:ext cx="1828800" cy="914400"/>
            </a:xfrm>
            <a:prstGeom prst="rect">
              <a:avLst/>
            </a:prstGeom>
          </p:spPr>
        </p:pic>
      </p:grpSp>
    </p:spTree>
    <p:extLst>
      <p:ext uri="{BB962C8B-B14F-4D97-AF65-F5344CB8AC3E}">
        <p14:creationId xmlns:p14="http://schemas.microsoft.com/office/powerpoint/2010/main" val="1120300674"/>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6D266-DAD5-3654-28A7-3B653DC5DE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A4628E3-9B20-D20C-1EE1-AD559075A8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4CF932D-F8D0-7F23-9FC4-A0CBE64265CC}"/>
              </a:ext>
            </a:extLst>
          </p:cNvPr>
          <p:cNvSpPr>
            <a:spLocks noGrp="1"/>
          </p:cNvSpPr>
          <p:nvPr>
            <p:ph type="dt" sz="half" idx="10"/>
          </p:nvPr>
        </p:nvSpPr>
        <p:spPr/>
        <p:txBody>
          <a:bodyPr/>
          <a:lstStyle/>
          <a:p>
            <a:r>
              <a:rPr lang="en-US"/>
              <a:t>7th May 2024</a:t>
            </a:r>
          </a:p>
        </p:txBody>
      </p:sp>
      <p:sp>
        <p:nvSpPr>
          <p:cNvPr id="5" name="Footer Placeholder 4">
            <a:extLst>
              <a:ext uri="{FF2B5EF4-FFF2-40B4-BE49-F238E27FC236}">
                <a16:creationId xmlns:a16="http://schemas.microsoft.com/office/drawing/2014/main" id="{C509A73E-295A-1A0D-B921-94EC996E8C95}"/>
              </a:ext>
            </a:extLst>
          </p:cNvPr>
          <p:cNvSpPr>
            <a:spLocks noGrp="1"/>
          </p:cNvSpPr>
          <p:nvPr>
            <p:ph type="ftr" sz="quarter" idx="11"/>
          </p:nvPr>
        </p:nvSpPr>
        <p:spPr/>
        <p:txBody>
          <a:bodyPr/>
          <a:lstStyle/>
          <a:p>
            <a:r>
              <a:rPr lang="en-US"/>
              <a:t>Jayant Gokhale FCA LLB - Mumbai - jayant@icai.org</a:t>
            </a:r>
          </a:p>
        </p:txBody>
      </p:sp>
      <p:sp>
        <p:nvSpPr>
          <p:cNvPr id="6" name="Slide Number Placeholder 5">
            <a:extLst>
              <a:ext uri="{FF2B5EF4-FFF2-40B4-BE49-F238E27FC236}">
                <a16:creationId xmlns:a16="http://schemas.microsoft.com/office/drawing/2014/main" id="{88EACC91-E493-C75F-50B8-93CF91883DC7}"/>
              </a:ext>
            </a:extLst>
          </p:cNvPr>
          <p:cNvSpPr>
            <a:spLocks noGrp="1"/>
          </p:cNvSpPr>
          <p:nvPr>
            <p:ph type="sldNum" sz="quarter" idx="12"/>
          </p:nvPr>
        </p:nvSpPr>
        <p:spPr/>
        <p:txBody>
          <a:bodyPr/>
          <a:lstStyle/>
          <a:p>
            <a:fld id="{6B0F69E8-2CD7-4234-A453-A9D1115D1DB0}" type="slidenum">
              <a:rPr lang="en-US" smtClean="0"/>
              <a:t>‹#›</a:t>
            </a:fld>
            <a:endParaRPr lang="en-US"/>
          </a:p>
        </p:txBody>
      </p:sp>
    </p:spTree>
    <p:extLst>
      <p:ext uri="{BB962C8B-B14F-4D97-AF65-F5344CB8AC3E}">
        <p14:creationId xmlns:p14="http://schemas.microsoft.com/office/powerpoint/2010/main" val="203208271"/>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109B6-F7A5-4114-4807-5989CE3788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842DF4-AA86-E0B9-4286-EF0918770B5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70925A-C004-EEF9-90FB-505F0760BAD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19C6E47-13B3-35D7-2A48-9F56A74EFE89}"/>
              </a:ext>
            </a:extLst>
          </p:cNvPr>
          <p:cNvSpPr>
            <a:spLocks noGrp="1"/>
          </p:cNvSpPr>
          <p:nvPr>
            <p:ph type="dt" sz="half" idx="10"/>
          </p:nvPr>
        </p:nvSpPr>
        <p:spPr/>
        <p:txBody>
          <a:bodyPr/>
          <a:lstStyle/>
          <a:p>
            <a:r>
              <a:rPr lang="en-US"/>
              <a:t>7th May 2024</a:t>
            </a:r>
          </a:p>
        </p:txBody>
      </p:sp>
      <p:sp>
        <p:nvSpPr>
          <p:cNvPr id="6" name="Footer Placeholder 5">
            <a:extLst>
              <a:ext uri="{FF2B5EF4-FFF2-40B4-BE49-F238E27FC236}">
                <a16:creationId xmlns:a16="http://schemas.microsoft.com/office/drawing/2014/main" id="{753E8B6D-116C-BFB0-64D3-3EFAE360CA43}"/>
              </a:ext>
            </a:extLst>
          </p:cNvPr>
          <p:cNvSpPr>
            <a:spLocks noGrp="1"/>
          </p:cNvSpPr>
          <p:nvPr>
            <p:ph type="ftr" sz="quarter" idx="11"/>
          </p:nvPr>
        </p:nvSpPr>
        <p:spPr/>
        <p:txBody>
          <a:bodyPr/>
          <a:lstStyle/>
          <a:p>
            <a:r>
              <a:rPr lang="en-US"/>
              <a:t>Jayant Gokhale FCA LLB - Mumbai - jayant@icai.org</a:t>
            </a:r>
          </a:p>
        </p:txBody>
      </p:sp>
      <p:sp>
        <p:nvSpPr>
          <p:cNvPr id="7" name="Slide Number Placeholder 6">
            <a:extLst>
              <a:ext uri="{FF2B5EF4-FFF2-40B4-BE49-F238E27FC236}">
                <a16:creationId xmlns:a16="http://schemas.microsoft.com/office/drawing/2014/main" id="{1C77C863-16FC-0653-441D-7BA36803B931}"/>
              </a:ext>
            </a:extLst>
          </p:cNvPr>
          <p:cNvSpPr>
            <a:spLocks noGrp="1"/>
          </p:cNvSpPr>
          <p:nvPr>
            <p:ph type="sldNum" sz="quarter" idx="12"/>
          </p:nvPr>
        </p:nvSpPr>
        <p:spPr/>
        <p:txBody>
          <a:bodyPr/>
          <a:lstStyle/>
          <a:p>
            <a:fld id="{6B0F69E8-2CD7-4234-A453-A9D1115D1DB0}" type="slidenum">
              <a:rPr lang="en-US" smtClean="0"/>
              <a:t>‹#›</a:t>
            </a:fld>
            <a:endParaRPr lang="en-US"/>
          </a:p>
        </p:txBody>
      </p:sp>
    </p:spTree>
    <p:extLst>
      <p:ext uri="{BB962C8B-B14F-4D97-AF65-F5344CB8AC3E}">
        <p14:creationId xmlns:p14="http://schemas.microsoft.com/office/powerpoint/2010/main" val="1610395814"/>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334AF-217A-E31E-A312-5E4D37DD4BC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3543308-CD9D-30E9-3926-520E96FF65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084FCA-03D4-B9D2-D9D8-C0C533092C8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6A6B32-2A6D-948F-BB48-B7A0EF5C15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A33197-8EC9-CA48-7A5D-14CCA85522F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FDC027A-C084-E7A5-F22B-EDA1C49C0F2F}"/>
              </a:ext>
            </a:extLst>
          </p:cNvPr>
          <p:cNvSpPr>
            <a:spLocks noGrp="1"/>
          </p:cNvSpPr>
          <p:nvPr>
            <p:ph type="dt" sz="half" idx="10"/>
          </p:nvPr>
        </p:nvSpPr>
        <p:spPr/>
        <p:txBody>
          <a:bodyPr/>
          <a:lstStyle/>
          <a:p>
            <a:r>
              <a:rPr lang="en-US"/>
              <a:t>7th May 2024</a:t>
            </a:r>
          </a:p>
        </p:txBody>
      </p:sp>
      <p:sp>
        <p:nvSpPr>
          <p:cNvPr id="8" name="Footer Placeholder 7">
            <a:extLst>
              <a:ext uri="{FF2B5EF4-FFF2-40B4-BE49-F238E27FC236}">
                <a16:creationId xmlns:a16="http://schemas.microsoft.com/office/drawing/2014/main" id="{D090579B-D73F-0877-BFBE-E9E95C02D6FB}"/>
              </a:ext>
            </a:extLst>
          </p:cNvPr>
          <p:cNvSpPr>
            <a:spLocks noGrp="1"/>
          </p:cNvSpPr>
          <p:nvPr>
            <p:ph type="ftr" sz="quarter" idx="11"/>
          </p:nvPr>
        </p:nvSpPr>
        <p:spPr/>
        <p:txBody>
          <a:bodyPr/>
          <a:lstStyle/>
          <a:p>
            <a:r>
              <a:rPr lang="en-US"/>
              <a:t>Jayant Gokhale FCA LLB - Mumbai - jayant@icai.org</a:t>
            </a:r>
          </a:p>
        </p:txBody>
      </p:sp>
      <p:sp>
        <p:nvSpPr>
          <p:cNvPr id="9" name="Slide Number Placeholder 8">
            <a:extLst>
              <a:ext uri="{FF2B5EF4-FFF2-40B4-BE49-F238E27FC236}">
                <a16:creationId xmlns:a16="http://schemas.microsoft.com/office/drawing/2014/main" id="{A826F8BF-0D74-69BA-E137-0326A77DB389}"/>
              </a:ext>
            </a:extLst>
          </p:cNvPr>
          <p:cNvSpPr>
            <a:spLocks noGrp="1"/>
          </p:cNvSpPr>
          <p:nvPr>
            <p:ph type="sldNum" sz="quarter" idx="12"/>
          </p:nvPr>
        </p:nvSpPr>
        <p:spPr/>
        <p:txBody>
          <a:bodyPr/>
          <a:lstStyle/>
          <a:p>
            <a:fld id="{6B0F69E8-2CD7-4234-A453-A9D1115D1DB0}" type="slidenum">
              <a:rPr lang="en-US" smtClean="0"/>
              <a:t>‹#›</a:t>
            </a:fld>
            <a:endParaRPr lang="en-US"/>
          </a:p>
        </p:txBody>
      </p:sp>
    </p:spTree>
    <p:extLst>
      <p:ext uri="{BB962C8B-B14F-4D97-AF65-F5344CB8AC3E}">
        <p14:creationId xmlns:p14="http://schemas.microsoft.com/office/powerpoint/2010/main" val="180087941"/>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08D34-D5F4-4201-4CC4-BFF11EA808F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38B71A-CE1E-7C2A-D3F7-7132A43FB5CB}"/>
              </a:ext>
            </a:extLst>
          </p:cNvPr>
          <p:cNvSpPr>
            <a:spLocks noGrp="1"/>
          </p:cNvSpPr>
          <p:nvPr>
            <p:ph type="dt" sz="half" idx="10"/>
          </p:nvPr>
        </p:nvSpPr>
        <p:spPr/>
        <p:txBody>
          <a:bodyPr/>
          <a:lstStyle/>
          <a:p>
            <a:r>
              <a:rPr lang="en-US"/>
              <a:t>7th May 2024</a:t>
            </a:r>
          </a:p>
        </p:txBody>
      </p:sp>
      <p:sp>
        <p:nvSpPr>
          <p:cNvPr id="4" name="Footer Placeholder 3">
            <a:extLst>
              <a:ext uri="{FF2B5EF4-FFF2-40B4-BE49-F238E27FC236}">
                <a16:creationId xmlns:a16="http://schemas.microsoft.com/office/drawing/2014/main" id="{EC4C1A57-7E17-C32A-1BB1-39215DA46070}"/>
              </a:ext>
            </a:extLst>
          </p:cNvPr>
          <p:cNvSpPr>
            <a:spLocks noGrp="1"/>
          </p:cNvSpPr>
          <p:nvPr>
            <p:ph type="ftr" sz="quarter" idx="11"/>
          </p:nvPr>
        </p:nvSpPr>
        <p:spPr/>
        <p:txBody>
          <a:bodyPr/>
          <a:lstStyle/>
          <a:p>
            <a:r>
              <a:rPr lang="en-US"/>
              <a:t>Jayant Gokhale FCA LLB - Mumbai - jayant@icai.org</a:t>
            </a:r>
          </a:p>
        </p:txBody>
      </p:sp>
      <p:sp>
        <p:nvSpPr>
          <p:cNvPr id="5" name="Slide Number Placeholder 4">
            <a:extLst>
              <a:ext uri="{FF2B5EF4-FFF2-40B4-BE49-F238E27FC236}">
                <a16:creationId xmlns:a16="http://schemas.microsoft.com/office/drawing/2014/main" id="{12F80B42-3C55-0ABB-3D8D-A70FCF5A7C26}"/>
              </a:ext>
            </a:extLst>
          </p:cNvPr>
          <p:cNvSpPr>
            <a:spLocks noGrp="1"/>
          </p:cNvSpPr>
          <p:nvPr>
            <p:ph type="sldNum" sz="quarter" idx="12"/>
          </p:nvPr>
        </p:nvSpPr>
        <p:spPr/>
        <p:txBody>
          <a:bodyPr/>
          <a:lstStyle/>
          <a:p>
            <a:fld id="{6B0F69E8-2CD7-4234-A453-A9D1115D1DB0}" type="slidenum">
              <a:rPr lang="en-US" smtClean="0"/>
              <a:t>‹#›</a:t>
            </a:fld>
            <a:endParaRPr lang="en-US"/>
          </a:p>
        </p:txBody>
      </p:sp>
    </p:spTree>
    <p:extLst>
      <p:ext uri="{BB962C8B-B14F-4D97-AF65-F5344CB8AC3E}">
        <p14:creationId xmlns:p14="http://schemas.microsoft.com/office/powerpoint/2010/main" val="274954532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452F74-5F85-CC16-7285-E18AF7E5F344}"/>
              </a:ext>
            </a:extLst>
          </p:cNvPr>
          <p:cNvSpPr>
            <a:spLocks noGrp="1"/>
          </p:cNvSpPr>
          <p:nvPr>
            <p:ph type="dt" sz="half" idx="10"/>
          </p:nvPr>
        </p:nvSpPr>
        <p:spPr/>
        <p:txBody>
          <a:bodyPr/>
          <a:lstStyle/>
          <a:p>
            <a:r>
              <a:rPr lang="en-US"/>
              <a:t>7th May 2024</a:t>
            </a:r>
          </a:p>
        </p:txBody>
      </p:sp>
      <p:sp>
        <p:nvSpPr>
          <p:cNvPr id="3" name="Footer Placeholder 2">
            <a:extLst>
              <a:ext uri="{FF2B5EF4-FFF2-40B4-BE49-F238E27FC236}">
                <a16:creationId xmlns:a16="http://schemas.microsoft.com/office/drawing/2014/main" id="{73CF5F06-C724-3F8A-A0BA-C5337E9FE913}"/>
              </a:ext>
            </a:extLst>
          </p:cNvPr>
          <p:cNvSpPr>
            <a:spLocks noGrp="1"/>
          </p:cNvSpPr>
          <p:nvPr>
            <p:ph type="ftr" sz="quarter" idx="11"/>
          </p:nvPr>
        </p:nvSpPr>
        <p:spPr/>
        <p:txBody>
          <a:bodyPr/>
          <a:lstStyle/>
          <a:p>
            <a:r>
              <a:rPr lang="en-US"/>
              <a:t>Jayant Gokhale FCA LLB - Mumbai - jayant@icai.org</a:t>
            </a:r>
          </a:p>
        </p:txBody>
      </p:sp>
      <p:sp>
        <p:nvSpPr>
          <p:cNvPr id="4" name="Slide Number Placeholder 3">
            <a:extLst>
              <a:ext uri="{FF2B5EF4-FFF2-40B4-BE49-F238E27FC236}">
                <a16:creationId xmlns:a16="http://schemas.microsoft.com/office/drawing/2014/main" id="{7DFBD4A3-5EE7-23E7-3B12-86DB9A8E3D91}"/>
              </a:ext>
            </a:extLst>
          </p:cNvPr>
          <p:cNvSpPr>
            <a:spLocks noGrp="1"/>
          </p:cNvSpPr>
          <p:nvPr>
            <p:ph type="sldNum" sz="quarter" idx="12"/>
          </p:nvPr>
        </p:nvSpPr>
        <p:spPr/>
        <p:txBody>
          <a:bodyPr/>
          <a:lstStyle/>
          <a:p>
            <a:fld id="{6B0F69E8-2CD7-4234-A453-A9D1115D1DB0}" type="slidenum">
              <a:rPr lang="en-US" smtClean="0"/>
              <a:t>‹#›</a:t>
            </a:fld>
            <a:endParaRPr lang="en-US"/>
          </a:p>
        </p:txBody>
      </p:sp>
    </p:spTree>
    <p:extLst>
      <p:ext uri="{BB962C8B-B14F-4D97-AF65-F5344CB8AC3E}">
        <p14:creationId xmlns:p14="http://schemas.microsoft.com/office/powerpoint/2010/main" val="407603223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EE6E1-E063-110A-4ED0-796806CCF3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B665DDA-2907-F96D-F474-F39441CAFA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8F8F5B-1798-E950-46A3-59FED5338C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62E480-6B0C-5672-E8F4-AA3750A78A82}"/>
              </a:ext>
            </a:extLst>
          </p:cNvPr>
          <p:cNvSpPr>
            <a:spLocks noGrp="1"/>
          </p:cNvSpPr>
          <p:nvPr>
            <p:ph type="dt" sz="half" idx="10"/>
          </p:nvPr>
        </p:nvSpPr>
        <p:spPr/>
        <p:txBody>
          <a:bodyPr/>
          <a:lstStyle/>
          <a:p>
            <a:r>
              <a:rPr lang="en-US"/>
              <a:t>7th May 2024</a:t>
            </a:r>
          </a:p>
        </p:txBody>
      </p:sp>
      <p:sp>
        <p:nvSpPr>
          <p:cNvPr id="6" name="Footer Placeholder 5">
            <a:extLst>
              <a:ext uri="{FF2B5EF4-FFF2-40B4-BE49-F238E27FC236}">
                <a16:creationId xmlns:a16="http://schemas.microsoft.com/office/drawing/2014/main" id="{93AFCCD1-5EA0-CADA-64C9-F3A445C4E466}"/>
              </a:ext>
            </a:extLst>
          </p:cNvPr>
          <p:cNvSpPr>
            <a:spLocks noGrp="1"/>
          </p:cNvSpPr>
          <p:nvPr>
            <p:ph type="ftr" sz="quarter" idx="11"/>
          </p:nvPr>
        </p:nvSpPr>
        <p:spPr/>
        <p:txBody>
          <a:bodyPr/>
          <a:lstStyle/>
          <a:p>
            <a:r>
              <a:rPr lang="en-US"/>
              <a:t>Jayant Gokhale FCA LLB - Mumbai - jayant@icai.org</a:t>
            </a:r>
          </a:p>
        </p:txBody>
      </p:sp>
      <p:sp>
        <p:nvSpPr>
          <p:cNvPr id="7" name="Slide Number Placeholder 6">
            <a:extLst>
              <a:ext uri="{FF2B5EF4-FFF2-40B4-BE49-F238E27FC236}">
                <a16:creationId xmlns:a16="http://schemas.microsoft.com/office/drawing/2014/main" id="{4A93AECC-6AC5-7946-108E-6BB729F4279D}"/>
              </a:ext>
            </a:extLst>
          </p:cNvPr>
          <p:cNvSpPr>
            <a:spLocks noGrp="1"/>
          </p:cNvSpPr>
          <p:nvPr>
            <p:ph type="sldNum" sz="quarter" idx="12"/>
          </p:nvPr>
        </p:nvSpPr>
        <p:spPr/>
        <p:txBody>
          <a:bodyPr/>
          <a:lstStyle/>
          <a:p>
            <a:fld id="{6B0F69E8-2CD7-4234-A453-A9D1115D1DB0}" type="slidenum">
              <a:rPr lang="en-US" smtClean="0"/>
              <a:t>‹#›</a:t>
            </a:fld>
            <a:endParaRPr lang="en-US"/>
          </a:p>
        </p:txBody>
      </p:sp>
    </p:spTree>
    <p:extLst>
      <p:ext uri="{BB962C8B-B14F-4D97-AF65-F5344CB8AC3E}">
        <p14:creationId xmlns:p14="http://schemas.microsoft.com/office/powerpoint/2010/main" val="1642087448"/>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C5529-0884-B293-1421-F42422E620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97C4C2-B676-473C-D21A-1BD2839A1C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9143BF-2D54-D2A8-3E46-D17896B7FD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5B67D5-8660-DED0-09C9-535E1BD192D3}"/>
              </a:ext>
            </a:extLst>
          </p:cNvPr>
          <p:cNvSpPr>
            <a:spLocks noGrp="1"/>
          </p:cNvSpPr>
          <p:nvPr>
            <p:ph type="dt" sz="half" idx="10"/>
          </p:nvPr>
        </p:nvSpPr>
        <p:spPr/>
        <p:txBody>
          <a:bodyPr/>
          <a:lstStyle/>
          <a:p>
            <a:r>
              <a:rPr lang="en-US"/>
              <a:t>7th May 2024</a:t>
            </a:r>
          </a:p>
        </p:txBody>
      </p:sp>
      <p:sp>
        <p:nvSpPr>
          <p:cNvPr id="6" name="Footer Placeholder 5">
            <a:extLst>
              <a:ext uri="{FF2B5EF4-FFF2-40B4-BE49-F238E27FC236}">
                <a16:creationId xmlns:a16="http://schemas.microsoft.com/office/drawing/2014/main" id="{B809F79E-3909-76BD-DAC3-22AF4251A2B7}"/>
              </a:ext>
            </a:extLst>
          </p:cNvPr>
          <p:cNvSpPr>
            <a:spLocks noGrp="1"/>
          </p:cNvSpPr>
          <p:nvPr>
            <p:ph type="ftr" sz="quarter" idx="11"/>
          </p:nvPr>
        </p:nvSpPr>
        <p:spPr/>
        <p:txBody>
          <a:bodyPr/>
          <a:lstStyle/>
          <a:p>
            <a:r>
              <a:rPr lang="en-US"/>
              <a:t>Jayant Gokhale FCA LLB - Mumbai - jayant@icai.org</a:t>
            </a:r>
          </a:p>
        </p:txBody>
      </p:sp>
      <p:sp>
        <p:nvSpPr>
          <p:cNvPr id="7" name="Slide Number Placeholder 6">
            <a:extLst>
              <a:ext uri="{FF2B5EF4-FFF2-40B4-BE49-F238E27FC236}">
                <a16:creationId xmlns:a16="http://schemas.microsoft.com/office/drawing/2014/main" id="{A6A141BB-1FD7-F045-A9C1-41F5983BD795}"/>
              </a:ext>
            </a:extLst>
          </p:cNvPr>
          <p:cNvSpPr>
            <a:spLocks noGrp="1"/>
          </p:cNvSpPr>
          <p:nvPr>
            <p:ph type="sldNum" sz="quarter" idx="12"/>
          </p:nvPr>
        </p:nvSpPr>
        <p:spPr/>
        <p:txBody>
          <a:bodyPr/>
          <a:lstStyle/>
          <a:p>
            <a:fld id="{6B0F69E8-2CD7-4234-A453-A9D1115D1DB0}" type="slidenum">
              <a:rPr lang="en-US" smtClean="0"/>
              <a:t>‹#›</a:t>
            </a:fld>
            <a:endParaRPr lang="en-US"/>
          </a:p>
        </p:txBody>
      </p:sp>
    </p:spTree>
    <p:extLst>
      <p:ext uri="{BB962C8B-B14F-4D97-AF65-F5344CB8AC3E}">
        <p14:creationId xmlns:p14="http://schemas.microsoft.com/office/powerpoint/2010/main" val="80724176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049B8D-92C1-743F-10A3-319D8E050FC7}"/>
              </a:ext>
            </a:extLst>
          </p:cNvPr>
          <p:cNvSpPr>
            <a:spLocks noGrp="1"/>
          </p:cNvSpPr>
          <p:nvPr>
            <p:ph type="title"/>
          </p:nvPr>
        </p:nvSpPr>
        <p:spPr>
          <a:xfrm>
            <a:off x="838200" y="420283"/>
            <a:ext cx="10515600" cy="8387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B72BD88-D87C-6328-0996-03F13F0460B5}"/>
              </a:ext>
            </a:extLst>
          </p:cNvPr>
          <p:cNvSpPr>
            <a:spLocks noGrp="1"/>
          </p:cNvSpPr>
          <p:nvPr>
            <p:ph type="body" idx="1"/>
          </p:nvPr>
        </p:nvSpPr>
        <p:spPr>
          <a:xfrm>
            <a:off x="838200" y="1516427"/>
            <a:ext cx="10515600" cy="46605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2A8A2D-A900-A2D3-8324-F2A995339C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7th May 2024</a:t>
            </a:r>
          </a:p>
        </p:txBody>
      </p:sp>
      <p:sp>
        <p:nvSpPr>
          <p:cNvPr id="5" name="Footer Placeholder 4">
            <a:extLst>
              <a:ext uri="{FF2B5EF4-FFF2-40B4-BE49-F238E27FC236}">
                <a16:creationId xmlns:a16="http://schemas.microsoft.com/office/drawing/2014/main" id="{8FDC9937-405A-3C89-41B5-F0D70CE9A1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Jayant Gokhale FCA LLB - Mumbai - jayant@icai.org</a:t>
            </a:r>
          </a:p>
        </p:txBody>
      </p:sp>
      <p:sp>
        <p:nvSpPr>
          <p:cNvPr id="6" name="Slide Number Placeholder 5">
            <a:extLst>
              <a:ext uri="{FF2B5EF4-FFF2-40B4-BE49-F238E27FC236}">
                <a16:creationId xmlns:a16="http://schemas.microsoft.com/office/drawing/2014/main" id="{25A3F350-B570-9BEE-0A97-120E8FF4DC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0F69E8-2CD7-4234-A453-A9D1115D1DB0}" type="slidenum">
              <a:rPr lang="en-US" smtClean="0"/>
              <a:t>‹#›</a:t>
            </a:fld>
            <a:endParaRPr lang="en-US"/>
          </a:p>
        </p:txBody>
      </p:sp>
    </p:spTree>
    <p:extLst>
      <p:ext uri="{BB962C8B-B14F-4D97-AF65-F5344CB8AC3E}">
        <p14:creationId xmlns:p14="http://schemas.microsoft.com/office/powerpoint/2010/main" val="2592210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fincomindia.nic.in/writereaddata/html_en_files/oldcommission_html/predocs/speech/chaubey_ulb.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56000">
              <a:schemeClr val="accent2">
                <a:lumMod val="60000"/>
                <a:lumOff val="40000"/>
                <a:alpha val="66000"/>
              </a:schemeClr>
            </a:gs>
            <a:gs pos="100000">
              <a:schemeClr val="accent1">
                <a:lumMod val="60000"/>
                <a:lumOff val="40000"/>
              </a:schemeClr>
            </a:gs>
          </a:gsLst>
          <a:lin ang="108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D9B72-08EB-4A69-B674-F8D206B14A0F}"/>
              </a:ext>
            </a:extLst>
          </p:cNvPr>
          <p:cNvSpPr>
            <a:spLocks noGrp="1"/>
          </p:cNvSpPr>
          <p:nvPr>
            <p:ph type="ctrTitle"/>
          </p:nvPr>
        </p:nvSpPr>
        <p:spPr>
          <a:xfrm>
            <a:off x="888490" y="309004"/>
            <a:ext cx="11303509" cy="1969487"/>
          </a:xfrm>
          <a:gradFill>
            <a:gsLst>
              <a:gs pos="70000">
                <a:schemeClr val="accent2">
                  <a:lumMod val="60000"/>
                  <a:lumOff val="40000"/>
                </a:schemeClr>
              </a:gs>
              <a:gs pos="92000">
                <a:schemeClr val="accent1">
                  <a:lumMod val="60000"/>
                  <a:lumOff val="40000"/>
                </a:schemeClr>
              </a:gs>
            </a:gsLst>
            <a:lin ang="10800000" scaled="1"/>
          </a:gradFill>
        </p:spPr>
        <p:txBody>
          <a:bodyPr>
            <a:normAutofit/>
          </a:bodyPr>
          <a:lstStyle/>
          <a:p>
            <a:r>
              <a:rPr lang="en-IN" sz="4400" dirty="0">
                <a:solidFill>
                  <a:schemeClr val="accent2">
                    <a:lumMod val="50000"/>
                  </a:schemeClr>
                </a:solidFill>
                <a:latin typeface="Amasis MT Pro Medium" panose="02040604050005020304" pitchFamily="18" charset="0"/>
              </a:rPr>
              <a:t>Overview on </a:t>
            </a:r>
            <a:br>
              <a:rPr lang="en-IN" sz="4400" dirty="0">
                <a:solidFill>
                  <a:schemeClr val="accent2">
                    <a:lumMod val="50000"/>
                  </a:schemeClr>
                </a:solidFill>
                <a:latin typeface="Amasis MT Pro Medium" panose="02040604050005020304" pitchFamily="18" charset="0"/>
              </a:rPr>
            </a:br>
            <a:r>
              <a:rPr lang="en-IN" sz="4400" dirty="0">
                <a:solidFill>
                  <a:schemeClr val="accent2">
                    <a:lumMod val="50000"/>
                  </a:schemeClr>
                </a:solidFill>
                <a:latin typeface="Amasis MT Pro Medium" panose="02040604050005020304" pitchFamily="18" charset="0"/>
              </a:rPr>
              <a:t>Structure of Autonomous &amp; Local Bodies</a:t>
            </a:r>
            <a:br>
              <a:rPr lang="en-IN" sz="4400" dirty="0">
                <a:solidFill>
                  <a:schemeClr val="accent2">
                    <a:lumMod val="50000"/>
                  </a:schemeClr>
                </a:solidFill>
                <a:latin typeface="Amasis MT Pro Medium" panose="02040604050005020304" pitchFamily="18" charset="0"/>
              </a:rPr>
            </a:br>
            <a:r>
              <a:rPr lang="en-IN" sz="4400" dirty="0">
                <a:solidFill>
                  <a:schemeClr val="accent2">
                    <a:lumMod val="50000"/>
                  </a:schemeClr>
                </a:solidFill>
                <a:latin typeface="Amasis MT Pro Medium" panose="02040604050005020304" pitchFamily="18" charset="0"/>
              </a:rPr>
              <a:t>and in such bodies</a:t>
            </a:r>
            <a:endParaRPr lang="en-US" sz="2800" kern="0"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D0503AFB-A63D-1C9D-E980-AADDF07B7ECB}"/>
              </a:ext>
            </a:extLst>
          </p:cNvPr>
          <p:cNvSpPr>
            <a:spLocks noGrp="1"/>
          </p:cNvSpPr>
          <p:nvPr>
            <p:ph type="subTitle" idx="1"/>
          </p:nvPr>
        </p:nvSpPr>
        <p:spPr>
          <a:xfrm>
            <a:off x="1527803" y="4579510"/>
            <a:ext cx="10348685" cy="1436063"/>
          </a:xfrm>
        </p:spPr>
        <p:txBody>
          <a:bodyPr>
            <a:normAutofit fontScale="92500" lnSpcReduction="10000"/>
          </a:bodyPr>
          <a:lstStyle/>
          <a:p>
            <a:r>
              <a:rPr lang="en-IN" sz="3000" b="1" kern="0" dirty="0">
                <a:effectLst/>
                <a:latin typeface="Bookman Old Style" panose="02050604050505020204" pitchFamily="18" charset="0"/>
                <a:ea typeface="Yu Mincho" panose="02020400000000000000" pitchFamily="18" charset="-128"/>
                <a:cs typeface="Times New Roman" panose="02020603050405020304" pitchFamily="18" charset="0"/>
              </a:rPr>
              <a:t>CA </a:t>
            </a:r>
            <a:r>
              <a:rPr lang="en-IN" sz="3000" b="1" kern="0" dirty="0">
                <a:latin typeface="Bookman Old Style" panose="02050604050505020204" pitchFamily="18" charset="0"/>
                <a:ea typeface="Yu Mincho" panose="02020400000000000000" pitchFamily="18" charset="-128"/>
                <a:cs typeface="Times New Roman" panose="02020603050405020304" pitchFamily="18" charset="0"/>
              </a:rPr>
              <a:t>Jayant Gokhale, B Com. FCA L</a:t>
            </a:r>
            <a:r>
              <a:rPr lang="en-IN" sz="1900" b="1" kern="0" dirty="0">
                <a:latin typeface="Bookman Old Style" panose="02050604050505020204" pitchFamily="18" charset="0"/>
                <a:ea typeface="Yu Mincho" panose="02020400000000000000" pitchFamily="18" charset="-128"/>
                <a:cs typeface="Times New Roman" panose="02020603050405020304" pitchFamily="18" charset="0"/>
              </a:rPr>
              <a:t>L</a:t>
            </a:r>
            <a:r>
              <a:rPr lang="en-IN" sz="3000" b="1" kern="0" dirty="0">
                <a:latin typeface="Bookman Old Style" panose="02050604050505020204" pitchFamily="18" charset="0"/>
                <a:ea typeface="Yu Mincho" panose="02020400000000000000" pitchFamily="18" charset="-128"/>
                <a:cs typeface="Times New Roman" panose="02020603050405020304" pitchFamily="18" charset="0"/>
              </a:rPr>
              <a:t>B </a:t>
            </a:r>
          </a:p>
          <a:p>
            <a:r>
              <a:rPr lang="en-US" sz="2200" b="1" dirty="0">
                <a:solidFill>
                  <a:srgbClr val="040163"/>
                </a:solidFill>
                <a:latin typeface="Kollektif-Bold"/>
              </a:rPr>
              <a:t>for </a:t>
            </a:r>
            <a:r>
              <a:rPr lang="en-IN" sz="2200" b="1" dirty="0">
                <a:solidFill>
                  <a:srgbClr val="040163"/>
                </a:solidFill>
                <a:latin typeface="Kollektif-Bold"/>
              </a:rPr>
              <a:t>Committee On Public &amp; Government Financial Management , ICAI</a:t>
            </a:r>
            <a:endParaRPr lang="en-US" sz="3000" dirty="0"/>
          </a:p>
          <a:p>
            <a:r>
              <a:rPr lang="en-IN" sz="2200" b="1" dirty="0">
                <a:solidFill>
                  <a:srgbClr val="040163"/>
                </a:solidFill>
                <a:latin typeface="Kollektif-Bold"/>
              </a:rPr>
              <a:t>hosted by Eastern India Regional Council </a:t>
            </a:r>
            <a:r>
              <a:rPr lang="en-US" sz="2200" b="1" dirty="0">
                <a:solidFill>
                  <a:srgbClr val="040163"/>
                </a:solidFill>
                <a:latin typeface="Kollektif-Bold"/>
              </a:rPr>
              <a:t>of ICAI </a:t>
            </a:r>
            <a:br>
              <a:rPr lang="en-US" sz="2200" b="1" dirty="0">
                <a:solidFill>
                  <a:srgbClr val="040163"/>
                </a:solidFill>
                <a:latin typeface="Kollektif-Bold"/>
              </a:rPr>
            </a:br>
            <a:endParaRPr lang="en-US" sz="2200" b="1" dirty="0">
              <a:solidFill>
                <a:srgbClr val="040163"/>
              </a:solidFill>
              <a:latin typeface="Kollektif-Bold"/>
            </a:endParaRPr>
          </a:p>
        </p:txBody>
      </p:sp>
      <p:sp>
        <p:nvSpPr>
          <p:cNvPr id="4" name="Date Placeholder 3">
            <a:extLst>
              <a:ext uri="{FF2B5EF4-FFF2-40B4-BE49-F238E27FC236}">
                <a16:creationId xmlns:a16="http://schemas.microsoft.com/office/drawing/2014/main" id="{A7092A72-D5C0-7F81-1BDC-20F971A8BEB1}"/>
              </a:ext>
            </a:extLst>
          </p:cNvPr>
          <p:cNvSpPr>
            <a:spLocks noGrp="1"/>
          </p:cNvSpPr>
          <p:nvPr>
            <p:ph type="dt" sz="half" idx="10"/>
          </p:nvPr>
        </p:nvSpPr>
        <p:spPr>
          <a:xfrm>
            <a:off x="888489" y="6356350"/>
            <a:ext cx="1388052" cy="365125"/>
          </a:xfrm>
        </p:spPr>
        <p:txBody>
          <a:bodyPr/>
          <a:lstStyle/>
          <a:p>
            <a:r>
              <a:rPr lang="en-US">
                <a:solidFill>
                  <a:schemeClr val="accent2">
                    <a:lumMod val="50000"/>
                  </a:schemeClr>
                </a:solidFill>
              </a:rPr>
              <a:t>7th May 2024</a:t>
            </a:r>
            <a:endParaRPr lang="en-US" dirty="0">
              <a:solidFill>
                <a:schemeClr val="accent2">
                  <a:lumMod val="50000"/>
                </a:schemeClr>
              </a:solidFill>
            </a:endParaRPr>
          </a:p>
        </p:txBody>
      </p:sp>
      <p:sp>
        <p:nvSpPr>
          <p:cNvPr id="5" name="Footer Placeholder 4">
            <a:extLst>
              <a:ext uri="{FF2B5EF4-FFF2-40B4-BE49-F238E27FC236}">
                <a16:creationId xmlns:a16="http://schemas.microsoft.com/office/drawing/2014/main" id="{9D1E8AC7-75EB-8E3D-A42E-BDE2FA12F5D2}"/>
              </a:ext>
            </a:extLst>
          </p:cNvPr>
          <p:cNvSpPr>
            <a:spLocks noGrp="1"/>
          </p:cNvSpPr>
          <p:nvPr>
            <p:ph type="ftr" sz="quarter" idx="11"/>
          </p:nvPr>
        </p:nvSpPr>
        <p:spPr/>
        <p:txBody>
          <a:bodyPr/>
          <a:lstStyle/>
          <a:p>
            <a:r>
              <a:rPr lang="en-US" dirty="0"/>
              <a:t>Jayant Gokhale FCA LLB - Mumbai - jayant@icai.org</a:t>
            </a:r>
          </a:p>
        </p:txBody>
      </p:sp>
      <p:sp>
        <p:nvSpPr>
          <p:cNvPr id="6" name="Slide Number Placeholder 5">
            <a:extLst>
              <a:ext uri="{FF2B5EF4-FFF2-40B4-BE49-F238E27FC236}">
                <a16:creationId xmlns:a16="http://schemas.microsoft.com/office/drawing/2014/main" id="{4137BC6B-71C2-767B-74C5-200A513D92AC}"/>
              </a:ext>
            </a:extLst>
          </p:cNvPr>
          <p:cNvSpPr>
            <a:spLocks noGrp="1"/>
          </p:cNvSpPr>
          <p:nvPr>
            <p:ph type="sldNum" sz="quarter" idx="12"/>
          </p:nvPr>
        </p:nvSpPr>
        <p:spPr/>
        <p:txBody>
          <a:bodyPr/>
          <a:lstStyle/>
          <a:p>
            <a:fld id="{6B0F69E8-2CD7-4234-A453-A9D1115D1DB0}" type="slidenum">
              <a:rPr lang="en-US" smtClean="0"/>
              <a:t>1</a:t>
            </a:fld>
            <a:endParaRPr lang="en-US"/>
          </a:p>
        </p:txBody>
      </p:sp>
      <p:grpSp>
        <p:nvGrpSpPr>
          <p:cNvPr id="7" name="Group 6">
            <a:extLst>
              <a:ext uri="{FF2B5EF4-FFF2-40B4-BE49-F238E27FC236}">
                <a16:creationId xmlns:a16="http://schemas.microsoft.com/office/drawing/2014/main" id="{40E1F568-815A-F2BB-DD47-9D571082E4D8}"/>
              </a:ext>
              <a:ext uri="{C183D7F6-B498-43B3-948B-1728B52AA6E4}">
                <adec:decorative xmlns:adec="http://schemas.microsoft.com/office/drawing/2017/decorative" val="1"/>
              </a:ext>
            </a:extLst>
          </p:cNvPr>
          <p:cNvGrpSpPr/>
          <p:nvPr/>
        </p:nvGrpSpPr>
        <p:grpSpPr>
          <a:xfrm>
            <a:off x="-158135" y="0"/>
            <a:ext cx="1046625" cy="6858000"/>
            <a:chOff x="-31641" y="0"/>
            <a:chExt cx="1046625" cy="6858000"/>
          </a:xfrm>
        </p:grpSpPr>
        <p:sp>
          <p:nvSpPr>
            <p:cNvPr id="8" name="Rectangle 7">
              <a:extLst>
                <a:ext uri="{FF2B5EF4-FFF2-40B4-BE49-F238E27FC236}">
                  <a16:creationId xmlns:a16="http://schemas.microsoft.com/office/drawing/2014/main" id="{F34E0D9D-EEB0-E27F-A3D1-360217E0144F}"/>
                </a:ext>
              </a:extLst>
            </p:cNvPr>
            <p:cNvSpPr/>
            <p:nvPr userDrawn="1"/>
          </p:nvSpPr>
          <p:spPr>
            <a:xfrm>
              <a:off x="0" y="4828032"/>
              <a:ext cx="1014984" cy="2029968"/>
            </a:xfrm>
            <a:prstGeom prst="rect">
              <a:avLst/>
            </a:prstGeom>
            <a:solidFill>
              <a:schemeClr val="accent2">
                <a:lumMod val="40000"/>
                <a:lumOff val="60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venir Next LT Pro"/>
                <a:ea typeface="+mn-ea"/>
                <a:cs typeface="+mn-cs"/>
              </a:endParaRPr>
            </a:p>
          </p:txBody>
        </p:sp>
        <p:sp>
          <p:nvSpPr>
            <p:cNvPr id="9" name="Rectangle 8">
              <a:extLst>
                <a:ext uri="{FF2B5EF4-FFF2-40B4-BE49-F238E27FC236}">
                  <a16:creationId xmlns:a16="http://schemas.microsoft.com/office/drawing/2014/main" id="{DF3FAD7E-091B-B1FF-67DB-0965129670DA}"/>
                </a:ext>
              </a:extLst>
            </p:cNvPr>
            <p:cNvSpPr/>
            <p:nvPr userDrawn="1"/>
          </p:nvSpPr>
          <p:spPr>
            <a:xfrm>
              <a:off x="0" y="2833299"/>
              <a:ext cx="1014984" cy="2029968"/>
            </a:xfrm>
            <a:prstGeom prst="rect">
              <a:avLst/>
            </a:prstGeom>
            <a:solidFill>
              <a:srgbClr val="B64926"/>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venir Next LT Pro"/>
                <a:ea typeface="+mn-ea"/>
                <a:cs typeface="+mn-cs"/>
              </a:endParaRPr>
            </a:p>
          </p:txBody>
        </p:sp>
        <p:sp>
          <p:nvSpPr>
            <p:cNvPr id="10" name="Rectangle 9">
              <a:extLst>
                <a:ext uri="{FF2B5EF4-FFF2-40B4-BE49-F238E27FC236}">
                  <a16:creationId xmlns:a16="http://schemas.microsoft.com/office/drawing/2014/main" id="{20621760-287C-BE6E-3448-A3DBB7CB21D1}"/>
                </a:ext>
              </a:extLst>
            </p:cNvPr>
            <p:cNvSpPr/>
            <p:nvPr userDrawn="1"/>
          </p:nvSpPr>
          <p:spPr>
            <a:xfrm>
              <a:off x="0" y="0"/>
              <a:ext cx="1014984" cy="2029968"/>
            </a:xfrm>
            <a:prstGeom prst="rect">
              <a:avLst/>
            </a:prstGeom>
            <a:solidFill>
              <a:schemeClr val="accent1">
                <a:lumMod val="20000"/>
                <a:lumOff val="80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1ABE40F7-C70F-04FB-2BFD-3140EFD3BE2B}"/>
                </a:ext>
              </a:extLst>
            </p:cNvPr>
            <p:cNvSpPr/>
            <p:nvPr/>
          </p:nvSpPr>
          <p:spPr>
            <a:xfrm>
              <a:off x="-31641" y="2001287"/>
              <a:ext cx="1014984" cy="812951"/>
            </a:xfrm>
            <a:prstGeom prst="rect">
              <a:avLst/>
            </a:prstGeom>
            <a:solidFill>
              <a:schemeClr val="accent2">
                <a:lumMod val="60000"/>
                <a:lumOff val="40000"/>
              </a:scheme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venir Next LT Pro"/>
                <a:ea typeface="+mn-ea"/>
                <a:cs typeface="+mn-cs"/>
              </a:endParaRPr>
            </a:p>
          </p:txBody>
        </p:sp>
        <p:sp>
          <p:nvSpPr>
            <p:cNvPr id="12" name="Freeform: Shape 11">
              <a:extLst>
                <a:ext uri="{FF2B5EF4-FFF2-40B4-BE49-F238E27FC236}">
                  <a16:creationId xmlns:a16="http://schemas.microsoft.com/office/drawing/2014/main" id="{A48C2EF5-D2E7-0FC9-C456-89DF139057A2}"/>
                </a:ext>
              </a:extLst>
            </p:cNvPr>
            <p:cNvSpPr/>
            <p:nvPr userDrawn="1"/>
          </p:nvSpPr>
          <p:spPr>
            <a:xfrm rot="10800000">
              <a:off x="100582" y="2936725"/>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rgbClr val="B22600">
                <a:lumMod val="40000"/>
                <a:lumOff val="60000"/>
              </a:srgbClr>
            </a:solidFill>
            <a:ln w="12700" cap="flat" cmpd="sng" algn="ctr">
              <a:noFill/>
              <a:prstDash val="solid"/>
              <a:miter lim="800000"/>
            </a:ln>
            <a:effectLst/>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venir Next LT Pro"/>
                <a:ea typeface="+mn-ea"/>
                <a:cs typeface="+mn-cs"/>
              </a:endParaRPr>
            </a:p>
          </p:txBody>
        </p:sp>
        <p:pic>
          <p:nvPicPr>
            <p:cNvPr id="13" name="Graphic 12">
              <a:extLst>
                <a:ext uri="{FF2B5EF4-FFF2-40B4-BE49-F238E27FC236}">
                  <a16:creationId xmlns:a16="http://schemas.microsoft.com/office/drawing/2014/main" id="{B331D2E9-C0DC-C50E-826B-8B7E3B1B163E}"/>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5400000">
              <a:off x="-457200" y="5416459"/>
              <a:ext cx="1828800" cy="914400"/>
            </a:xfrm>
            <a:prstGeom prst="rect">
              <a:avLst/>
            </a:prstGeom>
          </p:spPr>
        </p:pic>
        <p:pic>
          <p:nvPicPr>
            <p:cNvPr id="14" name="Graphic 13">
              <a:extLst>
                <a:ext uri="{FF2B5EF4-FFF2-40B4-BE49-F238E27FC236}">
                  <a16:creationId xmlns:a16="http://schemas.microsoft.com/office/drawing/2014/main" id="{E8BFC16B-6527-5191-513F-8E4BD760C5BA}"/>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5400000">
              <a:off x="-457200" y="563329"/>
              <a:ext cx="1828800" cy="914400"/>
            </a:xfrm>
            <a:prstGeom prst="rect">
              <a:avLst/>
            </a:prstGeom>
          </p:spPr>
        </p:pic>
      </p:grpSp>
      <p:sp>
        <p:nvSpPr>
          <p:cNvPr id="17" name="TextBox 16">
            <a:extLst>
              <a:ext uri="{FF2B5EF4-FFF2-40B4-BE49-F238E27FC236}">
                <a16:creationId xmlns:a16="http://schemas.microsoft.com/office/drawing/2014/main" id="{00A27FFA-F17D-7C6F-081C-76CA15FD96EF}"/>
              </a:ext>
            </a:extLst>
          </p:cNvPr>
          <p:cNvSpPr txBox="1"/>
          <p:nvPr/>
        </p:nvSpPr>
        <p:spPr>
          <a:xfrm>
            <a:off x="1381058" y="2421814"/>
            <a:ext cx="10443079" cy="1384995"/>
          </a:xfrm>
          <a:prstGeom prst="rect">
            <a:avLst/>
          </a:prstGeom>
          <a:noFill/>
        </p:spPr>
        <p:txBody>
          <a:bodyPr wrap="square" rtlCol="0">
            <a:spAutoFit/>
          </a:bodyPr>
          <a:lstStyle/>
          <a:p>
            <a:pPr marL="457200" indent="-457200">
              <a:buFont typeface="Wingdings" panose="05000000000000000000" pitchFamily="2" charset="2"/>
              <a:buChar char="q"/>
            </a:pPr>
            <a:r>
              <a:rPr lang="en-IN" sz="2800" kern="0" dirty="0">
                <a:solidFill>
                  <a:srgbClr val="0066FF"/>
                </a:solidFill>
                <a:latin typeface="Times New Roman" panose="02020603050405020304" pitchFamily="18" charset="0"/>
                <a:cs typeface="Times New Roman" panose="02020603050405020304" pitchFamily="18" charset="0"/>
              </a:rPr>
              <a:t>Financial management principles applicable</a:t>
            </a:r>
          </a:p>
          <a:p>
            <a:pPr marL="457200" indent="-457200">
              <a:buFont typeface="Wingdings" panose="05000000000000000000" pitchFamily="2" charset="2"/>
              <a:buChar char="q"/>
            </a:pPr>
            <a:r>
              <a:rPr lang="en-IN" sz="2800" kern="0" dirty="0">
                <a:solidFill>
                  <a:srgbClr val="0066FF"/>
                </a:solidFill>
                <a:latin typeface="Times New Roman" panose="02020603050405020304" pitchFamily="18" charset="0"/>
                <a:cs typeface="Times New Roman" panose="02020603050405020304" pitchFamily="18" charset="0"/>
              </a:rPr>
              <a:t>Importance of transparency &amp; accountability in financial operations</a:t>
            </a:r>
          </a:p>
          <a:p>
            <a:pPr marL="457200" indent="-457200">
              <a:buFont typeface="Wingdings" panose="05000000000000000000" pitchFamily="2" charset="2"/>
              <a:buChar char="q"/>
            </a:pPr>
            <a:r>
              <a:rPr lang="en-IN" sz="2800" kern="0" dirty="0">
                <a:solidFill>
                  <a:srgbClr val="0066FF"/>
                </a:solidFill>
                <a:latin typeface="Times New Roman" panose="02020603050405020304" pitchFamily="18" charset="0"/>
                <a:cs typeface="Times New Roman" panose="02020603050405020304" pitchFamily="18" charset="0"/>
              </a:rPr>
              <a:t>Role of CAs in ensuring effective financial management</a:t>
            </a:r>
            <a:endParaRPr lang="en-US" sz="2800" dirty="0">
              <a:solidFill>
                <a:srgbClr val="0066FF"/>
              </a:solidFill>
            </a:endParaRPr>
          </a:p>
        </p:txBody>
      </p:sp>
    </p:spTree>
    <p:extLst>
      <p:ext uri="{BB962C8B-B14F-4D97-AF65-F5344CB8AC3E}">
        <p14:creationId xmlns:p14="http://schemas.microsoft.com/office/powerpoint/2010/main" val="275443186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E78AE-FB03-73BD-8025-4088D023F9BD}"/>
              </a:ext>
            </a:extLst>
          </p:cNvPr>
          <p:cNvSpPr>
            <a:spLocks noGrp="1"/>
          </p:cNvSpPr>
          <p:nvPr>
            <p:ph type="title"/>
          </p:nvPr>
        </p:nvSpPr>
        <p:spPr/>
        <p:txBody>
          <a:bodyPr>
            <a:noAutofit/>
          </a:bodyPr>
          <a:lstStyle/>
          <a:p>
            <a:pPr algn="ctr"/>
            <a:r>
              <a:rPr lang="en-IN" sz="3600" dirty="0">
                <a:latin typeface="Times New Roman" panose="02020603050405020304" pitchFamily="18" charset="0"/>
                <a:ea typeface="Calibri" panose="020F0502020204030204" pitchFamily="34" charset="0"/>
                <a:cs typeface="Mangal" panose="02040503050203030202" pitchFamily="18" charset="0"/>
              </a:rPr>
              <a:t>Outcomes of Accounting Reforms</a:t>
            </a:r>
            <a:br>
              <a:rPr lang="en-IN" sz="3600" dirty="0">
                <a:latin typeface="Times New Roman" panose="02020603050405020304" pitchFamily="18" charset="0"/>
                <a:ea typeface="Calibri" panose="020F0502020204030204" pitchFamily="34" charset="0"/>
                <a:cs typeface="Mangal" panose="02040503050203030202" pitchFamily="18" charset="0"/>
              </a:rPr>
            </a:br>
            <a:r>
              <a:rPr lang="en-IN" sz="3600" dirty="0">
                <a:latin typeface="Times New Roman" panose="02020603050405020304" pitchFamily="18" charset="0"/>
                <a:ea typeface="Calibri" panose="020F0502020204030204" pitchFamily="34" charset="0"/>
                <a:cs typeface="Mangal" panose="02040503050203030202" pitchFamily="18" charset="0"/>
              </a:rPr>
              <a:t>Transparency  &amp; other all round benefits </a:t>
            </a:r>
            <a:endParaRPr lang="en-US" sz="3600" dirty="0"/>
          </a:p>
        </p:txBody>
      </p:sp>
      <p:pic>
        <p:nvPicPr>
          <p:cNvPr id="7" name="Content Placeholder 6">
            <a:extLst>
              <a:ext uri="{FF2B5EF4-FFF2-40B4-BE49-F238E27FC236}">
                <a16:creationId xmlns:a16="http://schemas.microsoft.com/office/drawing/2014/main" id="{1AEF34E8-5E26-86CD-AF78-1EE30E6E437F}"/>
              </a:ext>
            </a:extLst>
          </p:cNvPr>
          <p:cNvPicPr>
            <a:picLocks noGrp="1" noChangeAspect="1"/>
          </p:cNvPicPr>
          <p:nvPr>
            <p:ph idx="1"/>
          </p:nvPr>
        </p:nvPicPr>
        <p:blipFill>
          <a:blip r:embed="rId3"/>
          <a:stretch>
            <a:fillRect/>
          </a:stretch>
        </p:blipFill>
        <p:spPr>
          <a:xfrm>
            <a:off x="1233314" y="1249691"/>
            <a:ext cx="5364945" cy="4031547"/>
          </a:xfrm>
          <a:prstGeom prst="rect">
            <a:avLst/>
          </a:prstGeom>
        </p:spPr>
      </p:pic>
      <p:sp>
        <p:nvSpPr>
          <p:cNvPr id="4" name="Date Placeholder 3">
            <a:extLst>
              <a:ext uri="{FF2B5EF4-FFF2-40B4-BE49-F238E27FC236}">
                <a16:creationId xmlns:a16="http://schemas.microsoft.com/office/drawing/2014/main" id="{268A1228-6C5F-0D28-FA55-B7CA9DB2D3FF}"/>
              </a:ext>
            </a:extLst>
          </p:cNvPr>
          <p:cNvSpPr>
            <a:spLocks noGrp="1"/>
          </p:cNvSpPr>
          <p:nvPr>
            <p:ph type="dt" sz="half" idx="10"/>
          </p:nvPr>
        </p:nvSpPr>
        <p:spPr/>
        <p:txBody>
          <a:bodyPr/>
          <a:lstStyle/>
          <a:p>
            <a:r>
              <a:rPr lang="en-US"/>
              <a:t>7th May 2024</a:t>
            </a:r>
            <a:endParaRPr lang="en-US" dirty="0"/>
          </a:p>
        </p:txBody>
      </p:sp>
      <p:sp>
        <p:nvSpPr>
          <p:cNvPr id="5" name="Footer Placeholder 4">
            <a:extLst>
              <a:ext uri="{FF2B5EF4-FFF2-40B4-BE49-F238E27FC236}">
                <a16:creationId xmlns:a16="http://schemas.microsoft.com/office/drawing/2014/main" id="{1EB68E1C-E323-2B23-D562-43E5DF17875F}"/>
              </a:ext>
            </a:extLst>
          </p:cNvPr>
          <p:cNvSpPr>
            <a:spLocks noGrp="1"/>
          </p:cNvSpPr>
          <p:nvPr>
            <p:ph type="ftr" sz="quarter" idx="11"/>
          </p:nvPr>
        </p:nvSpPr>
        <p:spPr/>
        <p:txBody>
          <a:bodyPr/>
          <a:lstStyle/>
          <a:p>
            <a:r>
              <a:rPr lang="en-US"/>
              <a:t>Jayant Gokhale FCA LLB - Mumbai - jayant@icai.org</a:t>
            </a:r>
            <a:endParaRPr lang="en-US" dirty="0"/>
          </a:p>
        </p:txBody>
      </p:sp>
      <p:sp>
        <p:nvSpPr>
          <p:cNvPr id="6" name="Slide Number Placeholder 5">
            <a:extLst>
              <a:ext uri="{FF2B5EF4-FFF2-40B4-BE49-F238E27FC236}">
                <a16:creationId xmlns:a16="http://schemas.microsoft.com/office/drawing/2014/main" id="{860C48EA-FD41-04C6-972D-66965AC1E710}"/>
              </a:ext>
            </a:extLst>
          </p:cNvPr>
          <p:cNvSpPr>
            <a:spLocks noGrp="1"/>
          </p:cNvSpPr>
          <p:nvPr>
            <p:ph type="sldNum" sz="quarter" idx="12"/>
          </p:nvPr>
        </p:nvSpPr>
        <p:spPr/>
        <p:txBody>
          <a:bodyPr/>
          <a:lstStyle/>
          <a:p>
            <a:fld id="{6B0F69E8-2CD7-4234-A453-A9D1115D1DB0}" type="slidenum">
              <a:rPr lang="en-US" smtClean="0"/>
              <a:pPr/>
              <a:t>10</a:t>
            </a:fld>
            <a:endParaRPr lang="en-US" dirty="0"/>
          </a:p>
        </p:txBody>
      </p:sp>
      <p:sp>
        <p:nvSpPr>
          <p:cNvPr id="9" name="Content Placeholder 5">
            <a:extLst>
              <a:ext uri="{FF2B5EF4-FFF2-40B4-BE49-F238E27FC236}">
                <a16:creationId xmlns:a16="http://schemas.microsoft.com/office/drawing/2014/main" id="{7CACEC06-39B8-8DC5-DAE1-A74B508C5406}"/>
              </a:ext>
            </a:extLst>
          </p:cNvPr>
          <p:cNvSpPr txBox="1">
            <a:spLocks/>
          </p:cNvSpPr>
          <p:nvPr/>
        </p:nvSpPr>
        <p:spPr>
          <a:xfrm>
            <a:off x="6815015" y="1305211"/>
            <a:ext cx="5197231" cy="3976028"/>
          </a:xfrm>
          <a:prstGeom prst="rect">
            <a:avLst/>
          </a:prstGeom>
          <a:gradFill>
            <a:gsLst>
              <a:gs pos="56000">
                <a:schemeClr val="accent2">
                  <a:lumMod val="60000"/>
                  <a:lumOff val="40000"/>
                  <a:alpha val="66000"/>
                </a:schemeClr>
              </a:gs>
              <a:gs pos="100000">
                <a:schemeClr val="accent1">
                  <a:lumMod val="60000"/>
                  <a:lumOff val="40000"/>
                </a:schemeClr>
              </a:gs>
            </a:gsLst>
            <a:lin ang="10800000" scaled="1"/>
          </a:gradFill>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36575" indent="-536575">
              <a:buFont typeface="Wingdings" panose="05000000000000000000" pitchFamily="2" charset="2"/>
              <a:buChar char="q"/>
            </a:pPr>
            <a:r>
              <a:rPr lang="en-IN" sz="3300" dirty="0">
                <a:solidFill>
                  <a:srgbClr val="111111"/>
                </a:solidFill>
                <a:latin typeface="Bookman Old Style" panose="02050604050505020204" pitchFamily="18" charset="0"/>
              </a:rPr>
              <a:t>better decision making, </a:t>
            </a:r>
          </a:p>
          <a:p>
            <a:pPr marL="536575" indent="-536575">
              <a:buFont typeface="Wingdings" panose="05000000000000000000" pitchFamily="2" charset="2"/>
              <a:buChar char="q"/>
            </a:pPr>
            <a:r>
              <a:rPr lang="en-IN" sz="3300" dirty="0">
                <a:solidFill>
                  <a:srgbClr val="111111"/>
                </a:solidFill>
                <a:latin typeface="Bookman Old Style" panose="02050604050505020204" pitchFamily="18" charset="0"/>
              </a:rPr>
              <a:t>improved efficiency, </a:t>
            </a:r>
          </a:p>
          <a:p>
            <a:pPr marL="536575" indent="-536575">
              <a:buFont typeface="Wingdings" panose="05000000000000000000" pitchFamily="2" charset="2"/>
              <a:buChar char="q"/>
            </a:pPr>
            <a:r>
              <a:rPr lang="en-IN" sz="3300" dirty="0">
                <a:solidFill>
                  <a:srgbClr val="111111"/>
                </a:solidFill>
                <a:latin typeface="Bookman Old Style" panose="02050604050505020204" pitchFamily="18" charset="0"/>
              </a:rPr>
              <a:t>sound financial management, </a:t>
            </a:r>
          </a:p>
          <a:p>
            <a:pPr marL="536575" indent="-536575">
              <a:buFont typeface="Wingdings" panose="05000000000000000000" pitchFamily="2" charset="2"/>
              <a:buChar char="q"/>
            </a:pPr>
            <a:r>
              <a:rPr lang="en-IN" sz="3300" dirty="0">
                <a:solidFill>
                  <a:srgbClr val="111111"/>
                </a:solidFill>
                <a:latin typeface="Bookman Old Style" panose="02050604050505020204" pitchFamily="18" charset="0"/>
              </a:rPr>
              <a:t>professionalisation of finance function</a:t>
            </a:r>
          </a:p>
          <a:p>
            <a:pPr marL="536575" indent="-536575">
              <a:buFont typeface="Wingdings" panose="05000000000000000000" pitchFamily="2" charset="2"/>
              <a:buChar char="q"/>
            </a:pPr>
            <a:r>
              <a:rPr lang="en-IN" sz="3300" dirty="0">
                <a:solidFill>
                  <a:srgbClr val="111111"/>
                </a:solidFill>
                <a:latin typeface="Bookman Old Style" panose="02050604050505020204" pitchFamily="18" charset="0"/>
              </a:rPr>
              <a:t>Government stability</a:t>
            </a:r>
            <a:endParaRPr lang="en-US" sz="3300" dirty="0">
              <a:solidFill>
                <a:srgbClr val="111111"/>
              </a:solidFill>
              <a:latin typeface="Bookman Old Style" panose="02050604050505020204" pitchFamily="18" charset="0"/>
            </a:endParaRPr>
          </a:p>
          <a:p>
            <a:pPr marL="0" indent="0">
              <a:buFont typeface="Arial" panose="020B0604020202020204" pitchFamily="34" charset="0"/>
              <a:buNone/>
            </a:pPr>
            <a:endParaRPr lang="en-US" sz="1400" dirty="0">
              <a:solidFill>
                <a:srgbClr val="111111"/>
              </a:solidFill>
              <a:latin typeface="Bookman Old Style" panose="02050604050505020204" pitchFamily="18" charset="0"/>
            </a:endParaRPr>
          </a:p>
        </p:txBody>
      </p:sp>
      <p:sp>
        <p:nvSpPr>
          <p:cNvPr id="10" name="TextBox 9">
            <a:extLst>
              <a:ext uri="{FF2B5EF4-FFF2-40B4-BE49-F238E27FC236}">
                <a16:creationId xmlns:a16="http://schemas.microsoft.com/office/drawing/2014/main" id="{003C30DB-8816-5B7D-9548-D5D21DF0D55C}"/>
              </a:ext>
            </a:extLst>
          </p:cNvPr>
          <p:cNvSpPr txBox="1"/>
          <p:nvPr/>
        </p:nvSpPr>
        <p:spPr>
          <a:xfrm>
            <a:off x="1008185" y="5332180"/>
            <a:ext cx="11183815" cy="707886"/>
          </a:xfrm>
          <a:prstGeom prst="rect">
            <a:avLst/>
          </a:prstGeom>
          <a:solidFill>
            <a:srgbClr val="FFFF00"/>
          </a:solidFill>
        </p:spPr>
        <p:txBody>
          <a:bodyPr wrap="square" rtlCol="0">
            <a:spAutoFit/>
          </a:bodyPr>
          <a:lstStyle/>
          <a:p>
            <a:pPr algn="ctr"/>
            <a:r>
              <a:rPr lang="en-US" altLang="en-US" sz="2000" dirty="0">
                <a:solidFill>
                  <a:schemeClr val="accent1">
                    <a:lumMod val="75000"/>
                  </a:schemeClr>
                </a:solidFill>
                <a:latin typeface="Bookman Old Style" panose="02050604050505020204" pitchFamily="18" charset="0"/>
              </a:rPr>
              <a:t>This ultimately is the objective we are working for i.e. promoting transparency &amp; using the improved Accounting as a support for achieving this objective of the Government</a:t>
            </a:r>
          </a:p>
        </p:txBody>
      </p:sp>
    </p:spTree>
    <p:extLst>
      <p:ext uri="{BB962C8B-B14F-4D97-AF65-F5344CB8AC3E}">
        <p14:creationId xmlns:p14="http://schemas.microsoft.com/office/powerpoint/2010/main" val="420010837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C8D8D-6852-4F98-F790-5EAF646505B6}"/>
              </a:ext>
            </a:extLst>
          </p:cNvPr>
          <p:cNvSpPr>
            <a:spLocks noGrp="1"/>
          </p:cNvSpPr>
          <p:nvPr>
            <p:ph type="title"/>
          </p:nvPr>
        </p:nvSpPr>
        <p:spPr/>
        <p:txBody>
          <a:bodyPr>
            <a:normAutofit fontScale="90000"/>
          </a:bodyPr>
          <a:lstStyle/>
          <a:p>
            <a:pPr eaLnBrk="1" hangingPunct="1">
              <a:spcBef>
                <a:spcPct val="0"/>
              </a:spcBef>
            </a:pPr>
            <a:r>
              <a:rPr lang="en-GB" altLang="en-US" sz="3600" dirty="0">
                <a:solidFill>
                  <a:schemeClr val="accent2">
                    <a:lumMod val="50000"/>
                  </a:schemeClr>
                </a:solidFill>
                <a:latin typeface="Amasis MT Pro Medium" panose="02040604050005020304" pitchFamily="18" charset="0"/>
              </a:rPr>
              <a:t>Typical questions lenders / donor agencies would ask</a:t>
            </a:r>
            <a:endParaRPr lang="en-US" dirty="0"/>
          </a:p>
        </p:txBody>
      </p:sp>
      <p:sp>
        <p:nvSpPr>
          <p:cNvPr id="3" name="Content Placeholder 2">
            <a:extLst>
              <a:ext uri="{FF2B5EF4-FFF2-40B4-BE49-F238E27FC236}">
                <a16:creationId xmlns:a16="http://schemas.microsoft.com/office/drawing/2014/main" id="{028A4178-E34B-26CB-EA52-AAB7E5102356}"/>
              </a:ext>
            </a:extLst>
          </p:cNvPr>
          <p:cNvSpPr>
            <a:spLocks noGrp="1"/>
          </p:cNvSpPr>
          <p:nvPr>
            <p:ph idx="1"/>
          </p:nvPr>
        </p:nvSpPr>
        <p:spPr>
          <a:xfrm>
            <a:off x="1273854" y="1259046"/>
            <a:ext cx="10512447" cy="5097304"/>
          </a:xfrm>
        </p:spPr>
        <p:txBody>
          <a:bodyPr>
            <a:normAutofit/>
          </a:bodyPr>
          <a:lstStyle/>
          <a:p>
            <a:pPr marL="536575" indent="-536575" eaLnBrk="1" hangingPunct="1">
              <a:lnSpc>
                <a:spcPct val="100000"/>
              </a:lnSpc>
              <a:spcBef>
                <a:spcPct val="0"/>
              </a:spcBef>
              <a:spcAft>
                <a:spcPts val="600"/>
              </a:spcAft>
              <a:buClrTx/>
              <a:buSzTx/>
              <a:buFont typeface="Wingdings" panose="05000000000000000000" pitchFamily="2" charset="2"/>
              <a:buChar char="q"/>
            </a:pPr>
            <a:r>
              <a:rPr lang="en-GB" altLang="en-US" sz="2400" b="1" dirty="0">
                <a:latin typeface="Times New Roman" panose="02020603050405020304" pitchFamily="18" charset="0"/>
                <a:cs typeface="Times New Roman" panose="02020603050405020304" pitchFamily="18" charset="0"/>
              </a:rPr>
              <a:t>Whether there is compliance with  financial laws, rules and regulations ?</a:t>
            </a:r>
          </a:p>
          <a:p>
            <a:pPr marL="536575" indent="-536575">
              <a:lnSpc>
                <a:spcPct val="100000"/>
              </a:lnSpc>
              <a:spcBef>
                <a:spcPct val="0"/>
              </a:spcBef>
              <a:spcAft>
                <a:spcPts val="600"/>
              </a:spcAft>
              <a:buClrTx/>
              <a:buSzTx/>
              <a:buFont typeface="Wingdings" panose="05000000000000000000" pitchFamily="2" charset="2"/>
              <a:buChar char="q"/>
            </a:pPr>
            <a:r>
              <a:rPr lang="en-GB" altLang="en-US" sz="2400" b="1" dirty="0">
                <a:latin typeface="Times New Roman" panose="02020603050405020304" pitchFamily="18" charset="0"/>
                <a:cs typeface="Times New Roman" panose="02020603050405020304" pitchFamily="18" charset="0"/>
              </a:rPr>
              <a:t>Whether the resources have been deployed effectively and efficiently in  carrying out various operations ?</a:t>
            </a:r>
          </a:p>
          <a:p>
            <a:pPr marL="536575" indent="-536575">
              <a:lnSpc>
                <a:spcPct val="100000"/>
              </a:lnSpc>
              <a:spcBef>
                <a:spcPct val="0"/>
              </a:spcBef>
              <a:spcAft>
                <a:spcPts val="600"/>
              </a:spcAft>
              <a:buClrTx/>
              <a:buSzTx/>
              <a:buFont typeface="Wingdings" panose="05000000000000000000" pitchFamily="2" charset="2"/>
              <a:buChar char="q"/>
            </a:pPr>
            <a:r>
              <a:rPr lang="en-GB" altLang="en-US" sz="2400" b="1" dirty="0">
                <a:latin typeface="Times New Roman" panose="02020603050405020304" pitchFamily="18" charset="0"/>
                <a:cs typeface="Times New Roman" panose="02020603050405020304" pitchFamily="18" charset="0"/>
              </a:rPr>
              <a:t>Whether objective / program wise accounting &amp; budgeting is carried out ?</a:t>
            </a:r>
          </a:p>
          <a:p>
            <a:pPr marL="536575" indent="-536575">
              <a:lnSpc>
                <a:spcPct val="100000"/>
              </a:lnSpc>
              <a:spcBef>
                <a:spcPct val="0"/>
              </a:spcBef>
              <a:spcAft>
                <a:spcPts val="600"/>
              </a:spcAft>
              <a:buClrTx/>
              <a:buSzTx/>
              <a:buFont typeface="Wingdings" panose="05000000000000000000" pitchFamily="2" charset="2"/>
              <a:buChar char="q"/>
            </a:pPr>
            <a:r>
              <a:rPr lang="en-GB" altLang="en-US" sz="2400" b="1" dirty="0">
                <a:latin typeface="Times New Roman" panose="02020603050405020304" pitchFamily="18" charset="0"/>
                <a:cs typeface="Times New Roman" panose="02020603050405020304" pitchFamily="18" charset="0"/>
              </a:rPr>
              <a:t>Ability of the Government to meet its  current and future obligations when they become due </a:t>
            </a:r>
          </a:p>
          <a:p>
            <a:pPr marL="536575" indent="-536575">
              <a:lnSpc>
                <a:spcPct val="100000"/>
              </a:lnSpc>
              <a:spcBef>
                <a:spcPct val="0"/>
              </a:spcBef>
              <a:spcAft>
                <a:spcPts val="600"/>
              </a:spcAft>
              <a:buClrTx/>
              <a:buSzTx/>
              <a:buFont typeface="Wingdings" panose="05000000000000000000" pitchFamily="2" charset="2"/>
              <a:buChar char="q"/>
            </a:pPr>
            <a:r>
              <a:rPr lang="en-GB" altLang="en-US" sz="2400" b="1" dirty="0">
                <a:latin typeface="Times New Roman" panose="02020603050405020304" pitchFamily="18" charset="0"/>
                <a:cs typeface="Times New Roman" panose="02020603050405020304" pitchFamily="18" charset="0"/>
              </a:rPr>
              <a:t>Whether the financial statements are prepared as per International Best Practices and reflect ‘True and Fair’ position of  the Government</a:t>
            </a:r>
          </a:p>
          <a:p>
            <a:pPr marL="0" indent="0">
              <a:buNone/>
            </a:pPr>
            <a:endParaRPr lang="en-US" dirty="0"/>
          </a:p>
        </p:txBody>
      </p:sp>
      <p:sp>
        <p:nvSpPr>
          <p:cNvPr id="4" name="Date Placeholder 3">
            <a:extLst>
              <a:ext uri="{FF2B5EF4-FFF2-40B4-BE49-F238E27FC236}">
                <a16:creationId xmlns:a16="http://schemas.microsoft.com/office/drawing/2014/main" id="{E4350438-2FA0-686E-14EA-905AD7301112}"/>
              </a:ext>
            </a:extLst>
          </p:cNvPr>
          <p:cNvSpPr>
            <a:spLocks noGrp="1"/>
          </p:cNvSpPr>
          <p:nvPr>
            <p:ph type="dt" sz="half" idx="10"/>
          </p:nvPr>
        </p:nvSpPr>
        <p:spPr/>
        <p:txBody>
          <a:bodyPr/>
          <a:lstStyle/>
          <a:p>
            <a:r>
              <a:rPr lang="en-US"/>
              <a:t>7th May 2024</a:t>
            </a:r>
            <a:endParaRPr lang="en-US" dirty="0"/>
          </a:p>
        </p:txBody>
      </p:sp>
      <p:sp>
        <p:nvSpPr>
          <p:cNvPr id="5" name="Footer Placeholder 4">
            <a:extLst>
              <a:ext uri="{FF2B5EF4-FFF2-40B4-BE49-F238E27FC236}">
                <a16:creationId xmlns:a16="http://schemas.microsoft.com/office/drawing/2014/main" id="{34F60DE3-29E7-00A3-0B2F-24CCEC55E5DB}"/>
              </a:ext>
            </a:extLst>
          </p:cNvPr>
          <p:cNvSpPr>
            <a:spLocks noGrp="1"/>
          </p:cNvSpPr>
          <p:nvPr>
            <p:ph type="ftr" sz="quarter" idx="11"/>
          </p:nvPr>
        </p:nvSpPr>
        <p:spPr/>
        <p:txBody>
          <a:bodyPr/>
          <a:lstStyle/>
          <a:p>
            <a:r>
              <a:rPr lang="en-US"/>
              <a:t>Jayant Gokhale FCA LLB - Mumbai - jayant@icai.org</a:t>
            </a:r>
            <a:endParaRPr lang="en-US" dirty="0"/>
          </a:p>
        </p:txBody>
      </p:sp>
      <p:sp>
        <p:nvSpPr>
          <p:cNvPr id="6" name="Slide Number Placeholder 5">
            <a:extLst>
              <a:ext uri="{FF2B5EF4-FFF2-40B4-BE49-F238E27FC236}">
                <a16:creationId xmlns:a16="http://schemas.microsoft.com/office/drawing/2014/main" id="{507702D3-A263-3538-2DD7-8BBB7053BB8C}"/>
              </a:ext>
            </a:extLst>
          </p:cNvPr>
          <p:cNvSpPr>
            <a:spLocks noGrp="1"/>
          </p:cNvSpPr>
          <p:nvPr>
            <p:ph type="sldNum" sz="quarter" idx="12"/>
          </p:nvPr>
        </p:nvSpPr>
        <p:spPr/>
        <p:txBody>
          <a:bodyPr/>
          <a:lstStyle/>
          <a:p>
            <a:fld id="{6B0F69E8-2CD7-4234-A453-A9D1115D1DB0}" type="slidenum">
              <a:rPr lang="en-US" smtClean="0"/>
              <a:pPr/>
              <a:t>11</a:t>
            </a:fld>
            <a:endParaRPr lang="en-US" dirty="0"/>
          </a:p>
        </p:txBody>
      </p:sp>
      <p:sp>
        <p:nvSpPr>
          <p:cNvPr id="7" name="Explosion: 8 Points 6">
            <a:extLst>
              <a:ext uri="{FF2B5EF4-FFF2-40B4-BE49-F238E27FC236}">
                <a16:creationId xmlns:a16="http://schemas.microsoft.com/office/drawing/2014/main" id="{95EC9B07-51C3-70B4-9589-31AAA1E90EE1}"/>
              </a:ext>
            </a:extLst>
          </p:cNvPr>
          <p:cNvSpPr/>
          <p:nvPr/>
        </p:nvSpPr>
        <p:spPr>
          <a:xfrm>
            <a:off x="9364717" y="4420651"/>
            <a:ext cx="2156723" cy="1835106"/>
          </a:xfrm>
          <a:prstGeom prst="irregularSeal1">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C00000"/>
                </a:solidFill>
              </a:rPr>
              <a:t>Role of CA</a:t>
            </a:r>
          </a:p>
        </p:txBody>
      </p:sp>
    </p:spTree>
    <p:extLst>
      <p:ext uri="{BB962C8B-B14F-4D97-AF65-F5344CB8AC3E}">
        <p14:creationId xmlns:p14="http://schemas.microsoft.com/office/powerpoint/2010/main" val="349508117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B7D8F-2479-C055-4EE9-3DA2EDB3DA51}"/>
              </a:ext>
            </a:extLst>
          </p:cNvPr>
          <p:cNvSpPr>
            <a:spLocks noGrp="1"/>
          </p:cNvSpPr>
          <p:nvPr>
            <p:ph type="title"/>
          </p:nvPr>
        </p:nvSpPr>
        <p:spPr/>
        <p:txBody>
          <a:bodyPr>
            <a:normAutofit/>
          </a:bodyPr>
          <a:lstStyle/>
          <a:p>
            <a:r>
              <a:rPr lang="en-US" altLang="en-US" sz="3600" dirty="0">
                <a:solidFill>
                  <a:schemeClr val="accent2">
                    <a:lumMod val="50000"/>
                  </a:schemeClr>
                </a:solidFill>
                <a:latin typeface="Amasis MT Pro Medium" panose="02040604050005020304" pitchFamily="18" charset="0"/>
              </a:rPr>
              <a:t>Typical Questions the Public / Citizens would ask</a:t>
            </a:r>
            <a:endParaRPr lang="en-US" dirty="0"/>
          </a:p>
        </p:txBody>
      </p:sp>
      <p:sp>
        <p:nvSpPr>
          <p:cNvPr id="3" name="Content Placeholder 2">
            <a:extLst>
              <a:ext uri="{FF2B5EF4-FFF2-40B4-BE49-F238E27FC236}">
                <a16:creationId xmlns:a16="http://schemas.microsoft.com/office/drawing/2014/main" id="{012AB57D-9DFF-64F6-5F11-A9E5BB5523B6}"/>
              </a:ext>
            </a:extLst>
          </p:cNvPr>
          <p:cNvSpPr>
            <a:spLocks noGrp="1"/>
          </p:cNvSpPr>
          <p:nvPr>
            <p:ph idx="1"/>
          </p:nvPr>
        </p:nvSpPr>
        <p:spPr>
          <a:xfrm>
            <a:off x="1223404" y="1259046"/>
            <a:ext cx="10380017" cy="5097304"/>
          </a:xfrm>
        </p:spPr>
        <p:txBody>
          <a:bodyPr>
            <a:normAutofit lnSpcReduction="10000"/>
          </a:bodyPr>
          <a:lstStyle/>
          <a:p>
            <a:pPr eaLnBrk="1" hangingPunct="1">
              <a:lnSpc>
                <a:spcPct val="125000"/>
              </a:lnSpc>
              <a:spcBef>
                <a:spcPct val="50000"/>
              </a:spcBef>
              <a:buClrTx/>
              <a:buSzPct val="75000"/>
              <a:buFont typeface="Wingdings" panose="05000000000000000000" pitchFamily="2" charset="2"/>
              <a:buChar char="Ø"/>
            </a:pPr>
            <a:r>
              <a:rPr lang="en-GB" altLang="en-US" sz="2800" b="1" dirty="0">
                <a:latin typeface="Times New Roman" panose="02020603050405020304" pitchFamily="18" charset="0"/>
              </a:rPr>
              <a:t>Is the </a:t>
            </a:r>
            <a:r>
              <a:rPr lang="en-GB" altLang="en-US" sz="2800" b="1" dirty="0" err="1">
                <a:latin typeface="Times New Roman" panose="02020603050405020304" pitchFamily="18" charset="0"/>
              </a:rPr>
              <a:t>the</a:t>
            </a:r>
            <a:r>
              <a:rPr lang="en-GB" altLang="en-US" sz="2800" b="1" dirty="0">
                <a:latin typeface="Times New Roman" panose="02020603050405020304" pitchFamily="18" charset="0"/>
              </a:rPr>
              <a:t> government taking adequate steps to be able to prove its financial accountability ?</a:t>
            </a:r>
          </a:p>
          <a:p>
            <a:pPr>
              <a:lnSpc>
                <a:spcPct val="125000"/>
              </a:lnSpc>
              <a:spcBef>
                <a:spcPct val="0"/>
              </a:spcBef>
              <a:buClrTx/>
              <a:buSzTx/>
              <a:buFont typeface="Wingdings" panose="05000000000000000000" pitchFamily="2" charset="2"/>
              <a:buChar char="Ø"/>
            </a:pPr>
            <a:r>
              <a:rPr lang="en-GB" altLang="en-US" sz="2800" b="1" dirty="0">
                <a:latin typeface="Times New Roman" panose="02020603050405020304" pitchFamily="18" charset="0"/>
                <a:cs typeface="Times New Roman" panose="02020603050405020304" pitchFamily="18" charset="0"/>
              </a:rPr>
              <a:t>How well managed is the government  - both operationally and financially ?</a:t>
            </a:r>
          </a:p>
          <a:p>
            <a:pPr>
              <a:lnSpc>
                <a:spcPct val="125000"/>
              </a:lnSpc>
              <a:spcBef>
                <a:spcPct val="0"/>
              </a:spcBef>
              <a:buClrTx/>
              <a:buSzTx/>
              <a:buFont typeface="Wingdings" panose="05000000000000000000" pitchFamily="2" charset="2"/>
              <a:buChar char="Ø"/>
            </a:pPr>
            <a:r>
              <a:rPr lang="en-GB" altLang="en-US" sz="2800" b="1" dirty="0">
                <a:latin typeface="Times New Roman" panose="02020603050405020304" pitchFamily="18" charset="0"/>
                <a:cs typeface="Times New Roman" panose="02020603050405020304" pitchFamily="18" charset="0"/>
              </a:rPr>
              <a:t>How well managed are individual projects of the  government ?</a:t>
            </a:r>
          </a:p>
          <a:p>
            <a:pPr>
              <a:lnSpc>
                <a:spcPct val="125000"/>
              </a:lnSpc>
              <a:spcBef>
                <a:spcPct val="0"/>
              </a:spcBef>
              <a:buClrTx/>
              <a:buSzTx/>
              <a:buFont typeface="Wingdings" panose="05000000000000000000" pitchFamily="2" charset="2"/>
              <a:buChar char="Ø"/>
            </a:pPr>
            <a:r>
              <a:rPr lang="en-GB" altLang="en-US" sz="2800" b="1" dirty="0">
                <a:latin typeface="Times New Roman" panose="02020603050405020304" pitchFamily="18" charset="0"/>
              </a:rPr>
              <a:t>As a Government, can it guarantee a certain standard of life in the future ?</a:t>
            </a:r>
          </a:p>
          <a:p>
            <a:pPr>
              <a:lnSpc>
                <a:spcPct val="125000"/>
              </a:lnSpc>
              <a:spcBef>
                <a:spcPct val="0"/>
              </a:spcBef>
              <a:buClrTx/>
              <a:buSzTx/>
              <a:buFont typeface="Wingdings" panose="05000000000000000000" pitchFamily="2" charset="2"/>
              <a:buChar char="Ø"/>
            </a:pPr>
            <a:r>
              <a:rPr lang="en-GB" altLang="en-US" sz="2800" b="1" dirty="0">
                <a:latin typeface="Times New Roman" panose="02020603050405020304" pitchFamily="18" charset="0"/>
              </a:rPr>
              <a:t>How is the government going to combat corruption and bring in transparency ?</a:t>
            </a:r>
          </a:p>
          <a:p>
            <a:pPr>
              <a:lnSpc>
                <a:spcPct val="125000"/>
              </a:lnSpc>
              <a:spcBef>
                <a:spcPct val="0"/>
              </a:spcBef>
              <a:buClrTx/>
              <a:buSzTx/>
              <a:buFont typeface="Wingdings" panose="05000000000000000000" pitchFamily="2" charset="2"/>
              <a:buChar char="Ø"/>
            </a:pPr>
            <a:r>
              <a:rPr lang="en-GB" altLang="en-US" sz="2800" b="1" dirty="0">
                <a:highlight>
                  <a:srgbClr val="FFFF00"/>
                </a:highlight>
                <a:latin typeface="Times New Roman" panose="02020603050405020304" pitchFamily="18" charset="0"/>
              </a:rPr>
              <a:t>As a taxpayer am I getting value for money ?</a:t>
            </a:r>
          </a:p>
          <a:p>
            <a:endParaRPr lang="en-US" dirty="0"/>
          </a:p>
        </p:txBody>
      </p:sp>
      <p:sp>
        <p:nvSpPr>
          <p:cNvPr id="4" name="Date Placeholder 3">
            <a:extLst>
              <a:ext uri="{FF2B5EF4-FFF2-40B4-BE49-F238E27FC236}">
                <a16:creationId xmlns:a16="http://schemas.microsoft.com/office/drawing/2014/main" id="{B11C90B2-3259-B59A-F835-FCF71A101CBC}"/>
              </a:ext>
            </a:extLst>
          </p:cNvPr>
          <p:cNvSpPr>
            <a:spLocks noGrp="1"/>
          </p:cNvSpPr>
          <p:nvPr>
            <p:ph type="dt" sz="half" idx="10"/>
          </p:nvPr>
        </p:nvSpPr>
        <p:spPr/>
        <p:txBody>
          <a:bodyPr/>
          <a:lstStyle/>
          <a:p>
            <a:r>
              <a:rPr lang="en-US"/>
              <a:t>7th May 2024</a:t>
            </a:r>
            <a:endParaRPr lang="en-US" dirty="0"/>
          </a:p>
        </p:txBody>
      </p:sp>
      <p:sp>
        <p:nvSpPr>
          <p:cNvPr id="5" name="Footer Placeholder 4">
            <a:extLst>
              <a:ext uri="{FF2B5EF4-FFF2-40B4-BE49-F238E27FC236}">
                <a16:creationId xmlns:a16="http://schemas.microsoft.com/office/drawing/2014/main" id="{7CAC719A-AEC1-701E-5A4B-763C2C7B86C6}"/>
              </a:ext>
            </a:extLst>
          </p:cNvPr>
          <p:cNvSpPr>
            <a:spLocks noGrp="1"/>
          </p:cNvSpPr>
          <p:nvPr>
            <p:ph type="ftr" sz="quarter" idx="11"/>
          </p:nvPr>
        </p:nvSpPr>
        <p:spPr/>
        <p:txBody>
          <a:bodyPr/>
          <a:lstStyle/>
          <a:p>
            <a:r>
              <a:rPr lang="en-US"/>
              <a:t>Jayant Gokhale FCA LLB - Mumbai - jayant@icai.org</a:t>
            </a:r>
            <a:endParaRPr lang="en-US" dirty="0"/>
          </a:p>
        </p:txBody>
      </p:sp>
      <p:sp>
        <p:nvSpPr>
          <p:cNvPr id="6" name="Slide Number Placeholder 5">
            <a:extLst>
              <a:ext uri="{FF2B5EF4-FFF2-40B4-BE49-F238E27FC236}">
                <a16:creationId xmlns:a16="http://schemas.microsoft.com/office/drawing/2014/main" id="{C8B7ECE1-6C77-4DA1-694E-9EA134DBD80A}"/>
              </a:ext>
            </a:extLst>
          </p:cNvPr>
          <p:cNvSpPr>
            <a:spLocks noGrp="1"/>
          </p:cNvSpPr>
          <p:nvPr>
            <p:ph type="sldNum" sz="quarter" idx="12"/>
          </p:nvPr>
        </p:nvSpPr>
        <p:spPr/>
        <p:txBody>
          <a:bodyPr/>
          <a:lstStyle/>
          <a:p>
            <a:fld id="{6B0F69E8-2CD7-4234-A453-A9D1115D1DB0}" type="slidenum">
              <a:rPr lang="en-US" smtClean="0"/>
              <a:pPr/>
              <a:t>12</a:t>
            </a:fld>
            <a:endParaRPr lang="en-US" dirty="0"/>
          </a:p>
        </p:txBody>
      </p:sp>
    </p:spTree>
    <p:extLst>
      <p:ext uri="{BB962C8B-B14F-4D97-AF65-F5344CB8AC3E}">
        <p14:creationId xmlns:p14="http://schemas.microsoft.com/office/powerpoint/2010/main" val="266075620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9D702-EA66-087D-3219-57CF427DAC6A}"/>
              </a:ext>
            </a:extLst>
          </p:cNvPr>
          <p:cNvSpPr>
            <a:spLocks noGrp="1"/>
          </p:cNvSpPr>
          <p:nvPr>
            <p:ph type="title"/>
          </p:nvPr>
        </p:nvSpPr>
        <p:spPr>
          <a:xfrm>
            <a:off x="1421931" y="261655"/>
            <a:ext cx="9822036" cy="838763"/>
          </a:xfrm>
        </p:spPr>
        <p:txBody>
          <a:bodyPr>
            <a:normAutofit fontScale="90000"/>
          </a:bodyPr>
          <a:lstStyle/>
          <a:p>
            <a:pPr algn="ctr"/>
            <a:r>
              <a:rPr lang="en-IN" sz="1800" kern="0" dirty="0">
                <a:effectLst/>
                <a:latin typeface="Aptos Display" panose="020B0004020202020204" pitchFamily="34" charset="0"/>
                <a:ea typeface="Times New Roman" panose="02020603050405020304" pitchFamily="18" charset="0"/>
                <a:cs typeface="Arial" panose="020B0604020202020204" pitchFamily="34" charset="0"/>
              </a:rPr>
              <a:t>·         </a:t>
            </a:r>
            <a:r>
              <a:rPr lang="en-IN" sz="3600" dirty="0">
                <a:solidFill>
                  <a:schemeClr val="accent2">
                    <a:lumMod val="50000"/>
                  </a:schemeClr>
                </a:solidFill>
                <a:latin typeface="Amasis MT Pro Medium" panose="02040604050005020304" pitchFamily="18" charset="0"/>
              </a:rPr>
              <a:t>Overview of financial management structure </a:t>
            </a:r>
            <a:br>
              <a:rPr lang="en-IN" sz="3600" dirty="0">
                <a:solidFill>
                  <a:schemeClr val="accent2">
                    <a:lumMod val="50000"/>
                  </a:schemeClr>
                </a:solidFill>
                <a:latin typeface="Amasis MT Pro Medium" panose="02040604050005020304" pitchFamily="18" charset="0"/>
              </a:rPr>
            </a:br>
            <a:r>
              <a:rPr lang="en-IN" sz="3600" dirty="0">
                <a:solidFill>
                  <a:schemeClr val="accent2">
                    <a:lumMod val="50000"/>
                  </a:schemeClr>
                </a:solidFill>
                <a:latin typeface="Amasis MT Pro Medium" panose="02040604050005020304" pitchFamily="18" charset="0"/>
              </a:rPr>
              <a:t>in  autonomous and local government bodies</a:t>
            </a:r>
            <a:endParaRPr lang="en-US" sz="3600" dirty="0">
              <a:solidFill>
                <a:schemeClr val="accent2">
                  <a:lumMod val="50000"/>
                </a:schemeClr>
              </a:solidFill>
              <a:latin typeface="Amasis MT Pro Medium" panose="02040604050005020304" pitchFamily="18" charset="0"/>
            </a:endParaRPr>
          </a:p>
        </p:txBody>
      </p:sp>
      <p:sp>
        <p:nvSpPr>
          <p:cNvPr id="4" name="Date Placeholder 3">
            <a:extLst>
              <a:ext uri="{FF2B5EF4-FFF2-40B4-BE49-F238E27FC236}">
                <a16:creationId xmlns:a16="http://schemas.microsoft.com/office/drawing/2014/main" id="{EFE88605-1FA1-A4A1-F0E9-6C4289DDC681}"/>
              </a:ext>
            </a:extLst>
          </p:cNvPr>
          <p:cNvSpPr>
            <a:spLocks noGrp="1"/>
          </p:cNvSpPr>
          <p:nvPr>
            <p:ph type="dt" sz="half" idx="10"/>
          </p:nvPr>
        </p:nvSpPr>
        <p:spPr/>
        <p:txBody>
          <a:bodyPr/>
          <a:lstStyle/>
          <a:p>
            <a:r>
              <a:rPr lang="en-US"/>
              <a:t>7th May 2024</a:t>
            </a:r>
            <a:endParaRPr lang="en-US" dirty="0"/>
          </a:p>
        </p:txBody>
      </p:sp>
      <p:sp>
        <p:nvSpPr>
          <p:cNvPr id="5" name="Footer Placeholder 4">
            <a:extLst>
              <a:ext uri="{FF2B5EF4-FFF2-40B4-BE49-F238E27FC236}">
                <a16:creationId xmlns:a16="http://schemas.microsoft.com/office/drawing/2014/main" id="{2D19D60C-BAF6-5476-FCEA-58E5E657DF58}"/>
              </a:ext>
            </a:extLst>
          </p:cNvPr>
          <p:cNvSpPr>
            <a:spLocks noGrp="1"/>
          </p:cNvSpPr>
          <p:nvPr>
            <p:ph type="ftr" sz="quarter" idx="11"/>
          </p:nvPr>
        </p:nvSpPr>
        <p:spPr/>
        <p:txBody>
          <a:bodyPr/>
          <a:lstStyle/>
          <a:p>
            <a:r>
              <a:rPr lang="en-US"/>
              <a:t>Jayant Gokhale FCA LLB - Mumbai - jayant@icai.org</a:t>
            </a:r>
            <a:endParaRPr lang="en-US" dirty="0"/>
          </a:p>
        </p:txBody>
      </p:sp>
      <p:sp>
        <p:nvSpPr>
          <p:cNvPr id="6" name="Slide Number Placeholder 5">
            <a:extLst>
              <a:ext uri="{FF2B5EF4-FFF2-40B4-BE49-F238E27FC236}">
                <a16:creationId xmlns:a16="http://schemas.microsoft.com/office/drawing/2014/main" id="{3AE21C93-8289-53DB-6AD2-E5B849C97B8E}"/>
              </a:ext>
            </a:extLst>
          </p:cNvPr>
          <p:cNvSpPr>
            <a:spLocks noGrp="1"/>
          </p:cNvSpPr>
          <p:nvPr>
            <p:ph type="sldNum" sz="quarter" idx="12"/>
          </p:nvPr>
        </p:nvSpPr>
        <p:spPr/>
        <p:txBody>
          <a:bodyPr/>
          <a:lstStyle/>
          <a:p>
            <a:fld id="{6B0F69E8-2CD7-4234-A453-A9D1115D1DB0}" type="slidenum">
              <a:rPr lang="en-US" smtClean="0"/>
              <a:pPr/>
              <a:t>13</a:t>
            </a:fld>
            <a:endParaRPr lang="en-US" dirty="0"/>
          </a:p>
        </p:txBody>
      </p:sp>
      <p:pic>
        <p:nvPicPr>
          <p:cNvPr id="7" name="Content Placeholder 6">
            <a:extLst>
              <a:ext uri="{FF2B5EF4-FFF2-40B4-BE49-F238E27FC236}">
                <a16:creationId xmlns:a16="http://schemas.microsoft.com/office/drawing/2014/main" id="{C72F1D58-51B5-BC86-BA96-39973EBE059E}"/>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21931" y="1242322"/>
            <a:ext cx="9189274" cy="5114027"/>
          </a:xfrm>
          <a:prstGeom prst="rect">
            <a:avLst/>
          </a:prstGeom>
          <a:noFill/>
          <a:ln>
            <a:noFill/>
          </a:ln>
        </p:spPr>
      </p:pic>
    </p:spTree>
    <p:extLst>
      <p:ext uri="{BB962C8B-B14F-4D97-AF65-F5344CB8AC3E}">
        <p14:creationId xmlns:p14="http://schemas.microsoft.com/office/powerpoint/2010/main" val="17128128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C0F30-92C6-5820-1720-2BC3CF36E0CE}"/>
              </a:ext>
            </a:extLst>
          </p:cNvPr>
          <p:cNvSpPr>
            <a:spLocks noGrp="1"/>
          </p:cNvSpPr>
          <p:nvPr>
            <p:ph type="title"/>
          </p:nvPr>
        </p:nvSpPr>
        <p:spPr/>
        <p:txBody>
          <a:bodyPr/>
          <a:lstStyle/>
          <a:p>
            <a:pPr algn="ctr"/>
            <a:r>
              <a:rPr lang="en-US" sz="4000" dirty="0">
                <a:solidFill>
                  <a:schemeClr val="accent2">
                    <a:lumMod val="50000"/>
                  </a:schemeClr>
                </a:solidFill>
                <a:latin typeface="Amasis MT Pro Medium" panose="02040604050005020304" pitchFamily="18" charset="0"/>
              </a:rPr>
              <a:t>Ground Realities in Government Accounting</a:t>
            </a:r>
          </a:p>
        </p:txBody>
      </p:sp>
      <p:sp>
        <p:nvSpPr>
          <p:cNvPr id="3" name="Content Placeholder 2">
            <a:extLst>
              <a:ext uri="{FF2B5EF4-FFF2-40B4-BE49-F238E27FC236}">
                <a16:creationId xmlns:a16="http://schemas.microsoft.com/office/drawing/2014/main" id="{E10FDEB8-72E4-920E-CB54-60DF7100BC25}"/>
              </a:ext>
            </a:extLst>
          </p:cNvPr>
          <p:cNvSpPr>
            <a:spLocks noGrp="1"/>
          </p:cNvSpPr>
          <p:nvPr>
            <p:ph idx="1"/>
          </p:nvPr>
        </p:nvSpPr>
        <p:spPr/>
        <p:txBody>
          <a:bodyPr>
            <a:normAutofit fontScale="92500" lnSpcReduction="20000"/>
          </a:bodyPr>
          <a:lstStyle/>
          <a:p>
            <a:pPr marL="358775" indent="-358775">
              <a:lnSpc>
                <a:spcPct val="150000"/>
              </a:lnSpc>
              <a:spcBef>
                <a:spcPts val="0"/>
              </a:spcBef>
              <a:spcAft>
                <a:spcPts val="0"/>
              </a:spcAft>
              <a:defRPr/>
            </a:pPr>
            <a:r>
              <a:rPr lang="en-US" altLang="en-US" sz="3200" dirty="0">
                <a:latin typeface="Garamond" panose="02020404030301010803" pitchFamily="18" charset="0"/>
              </a:rPr>
              <a:t>Age-old accounting systems continue </a:t>
            </a:r>
            <a:br>
              <a:rPr lang="en-US" altLang="en-US" sz="3200" dirty="0">
                <a:latin typeface="Garamond" panose="02020404030301010803" pitchFamily="18" charset="0"/>
              </a:rPr>
            </a:br>
            <a:r>
              <a:rPr lang="en-US" altLang="en-US" sz="3200" dirty="0">
                <a:latin typeface="Garamond" panose="02020404030301010803" pitchFamily="18" charset="0"/>
              </a:rPr>
              <a:t>-- not providing adequate analytical input</a:t>
            </a:r>
            <a:endParaRPr lang="en-GB" altLang="en-US" sz="3200" dirty="0">
              <a:latin typeface="Garamond" panose="02020404030301010803" pitchFamily="18" charset="0"/>
            </a:endParaRPr>
          </a:p>
          <a:p>
            <a:pPr marL="358775" indent="-358775">
              <a:lnSpc>
                <a:spcPct val="150000"/>
              </a:lnSpc>
              <a:spcBef>
                <a:spcPts val="0"/>
              </a:spcBef>
              <a:spcAft>
                <a:spcPts val="0"/>
              </a:spcAft>
              <a:defRPr/>
            </a:pPr>
            <a:r>
              <a:rPr lang="en-US" altLang="en-US" sz="3200" dirty="0">
                <a:latin typeface="Garamond" panose="02020404030301010803" pitchFamily="18" charset="0"/>
              </a:rPr>
              <a:t>Complexity of transactions has increased</a:t>
            </a:r>
          </a:p>
          <a:p>
            <a:pPr marL="358775" indent="-358775">
              <a:lnSpc>
                <a:spcPct val="150000"/>
              </a:lnSpc>
              <a:spcBef>
                <a:spcPts val="0"/>
              </a:spcBef>
              <a:spcAft>
                <a:spcPts val="0"/>
              </a:spcAft>
              <a:defRPr/>
            </a:pPr>
            <a:r>
              <a:rPr lang="en-US" altLang="en-US" sz="3200" dirty="0">
                <a:latin typeface="Garamond" panose="02020404030301010803" pitchFamily="18" charset="0"/>
              </a:rPr>
              <a:t>Public officials &amp; administrators  increasingly accountable</a:t>
            </a:r>
          </a:p>
          <a:p>
            <a:pPr marL="358775" indent="-358775">
              <a:lnSpc>
                <a:spcPct val="150000"/>
              </a:lnSpc>
              <a:spcBef>
                <a:spcPts val="0"/>
              </a:spcBef>
              <a:spcAft>
                <a:spcPts val="0"/>
              </a:spcAft>
              <a:defRPr/>
            </a:pPr>
            <a:r>
              <a:rPr lang="en-US" altLang="en-US" sz="3200" dirty="0">
                <a:latin typeface="Garamond" panose="02020404030301010803" pitchFamily="18" charset="0"/>
              </a:rPr>
              <a:t>Information needs/ demands of the Government &amp; public are continually increasing </a:t>
            </a:r>
          </a:p>
          <a:p>
            <a:pPr marL="358775" indent="-358775">
              <a:lnSpc>
                <a:spcPct val="150000"/>
              </a:lnSpc>
              <a:spcBef>
                <a:spcPts val="0"/>
              </a:spcBef>
              <a:spcAft>
                <a:spcPts val="0"/>
              </a:spcAft>
              <a:defRPr/>
            </a:pPr>
            <a:r>
              <a:rPr lang="en-US" altLang="en-US" sz="3200" dirty="0">
                <a:latin typeface="Garamond" panose="02020404030301010803" pitchFamily="18" charset="0"/>
              </a:rPr>
              <a:t>In the ‘instant’ world  – ‘historical’ data has lost relevance</a:t>
            </a:r>
          </a:p>
          <a:p>
            <a:pPr marL="358775" indent="-358775">
              <a:lnSpc>
                <a:spcPct val="150000"/>
              </a:lnSpc>
              <a:spcBef>
                <a:spcPts val="0"/>
              </a:spcBef>
              <a:spcAft>
                <a:spcPts val="0"/>
              </a:spcAft>
              <a:defRPr/>
            </a:pPr>
            <a:r>
              <a:rPr lang="en-US" altLang="en-US" sz="3200" dirty="0">
                <a:latin typeface="Garamond" panose="02020404030301010803" pitchFamily="18" charset="0"/>
              </a:rPr>
              <a:t>Transparency is the need of the hour</a:t>
            </a:r>
          </a:p>
          <a:p>
            <a:endParaRPr lang="en-US" dirty="0"/>
          </a:p>
        </p:txBody>
      </p:sp>
      <p:sp>
        <p:nvSpPr>
          <p:cNvPr id="4" name="Date Placeholder 3">
            <a:extLst>
              <a:ext uri="{FF2B5EF4-FFF2-40B4-BE49-F238E27FC236}">
                <a16:creationId xmlns:a16="http://schemas.microsoft.com/office/drawing/2014/main" id="{771A8B2D-C780-6915-826D-446F2191E61A}"/>
              </a:ext>
            </a:extLst>
          </p:cNvPr>
          <p:cNvSpPr>
            <a:spLocks noGrp="1"/>
          </p:cNvSpPr>
          <p:nvPr>
            <p:ph type="dt" sz="half" idx="10"/>
          </p:nvPr>
        </p:nvSpPr>
        <p:spPr/>
        <p:txBody>
          <a:bodyPr/>
          <a:lstStyle/>
          <a:p>
            <a:r>
              <a:rPr lang="en-US"/>
              <a:t>7th May 2024</a:t>
            </a:r>
            <a:endParaRPr lang="en-US" dirty="0"/>
          </a:p>
        </p:txBody>
      </p:sp>
      <p:sp>
        <p:nvSpPr>
          <p:cNvPr id="5" name="Footer Placeholder 4">
            <a:extLst>
              <a:ext uri="{FF2B5EF4-FFF2-40B4-BE49-F238E27FC236}">
                <a16:creationId xmlns:a16="http://schemas.microsoft.com/office/drawing/2014/main" id="{56F15DA2-888D-4062-384F-845084140233}"/>
              </a:ext>
            </a:extLst>
          </p:cNvPr>
          <p:cNvSpPr>
            <a:spLocks noGrp="1"/>
          </p:cNvSpPr>
          <p:nvPr>
            <p:ph type="ftr" sz="quarter" idx="11"/>
          </p:nvPr>
        </p:nvSpPr>
        <p:spPr/>
        <p:txBody>
          <a:bodyPr/>
          <a:lstStyle/>
          <a:p>
            <a:r>
              <a:rPr lang="en-US"/>
              <a:t>Jayant Gokhale FCA LLB - Mumbai - jayant@icai.org</a:t>
            </a:r>
            <a:endParaRPr lang="en-US" dirty="0"/>
          </a:p>
        </p:txBody>
      </p:sp>
      <p:sp>
        <p:nvSpPr>
          <p:cNvPr id="6" name="Slide Number Placeholder 5">
            <a:extLst>
              <a:ext uri="{FF2B5EF4-FFF2-40B4-BE49-F238E27FC236}">
                <a16:creationId xmlns:a16="http://schemas.microsoft.com/office/drawing/2014/main" id="{51364553-3BE3-0D04-DF7E-20CED6F9EDD6}"/>
              </a:ext>
            </a:extLst>
          </p:cNvPr>
          <p:cNvSpPr>
            <a:spLocks noGrp="1"/>
          </p:cNvSpPr>
          <p:nvPr>
            <p:ph type="sldNum" sz="quarter" idx="12"/>
          </p:nvPr>
        </p:nvSpPr>
        <p:spPr/>
        <p:txBody>
          <a:bodyPr/>
          <a:lstStyle/>
          <a:p>
            <a:fld id="{6B0F69E8-2CD7-4234-A453-A9D1115D1DB0}" type="slidenum">
              <a:rPr lang="en-US" smtClean="0"/>
              <a:pPr/>
              <a:t>14</a:t>
            </a:fld>
            <a:endParaRPr lang="en-US" dirty="0"/>
          </a:p>
        </p:txBody>
      </p:sp>
    </p:spTree>
    <p:extLst>
      <p:ext uri="{BB962C8B-B14F-4D97-AF65-F5344CB8AC3E}">
        <p14:creationId xmlns:p14="http://schemas.microsoft.com/office/powerpoint/2010/main" val="685162873"/>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5C677-AEA3-0F8F-6E94-EFE4783F4AD3}"/>
              </a:ext>
            </a:extLst>
          </p:cNvPr>
          <p:cNvSpPr>
            <a:spLocks noGrp="1"/>
          </p:cNvSpPr>
          <p:nvPr>
            <p:ph type="title"/>
          </p:nvPr>
        </p:nvSpPr>
        <p:spPr/>
        <p:txBody>
          <a:bodyPr>
            <a:normAutofit/>
          </a:bodyPr>
          <a:lstStyle/>
          <a:p>
            <a:pPr algn="ctr"/>
            <a:r>
              <a:rPr lang="en-US" sz="4000" dirty="0">
                <a:solidFill>
                  <a:schemeClr val="accent2">
                    <a:lumMod val="50000"/>
                  </a:schemeClr>
                </a:solidFill>
                <a:latin typeface="Amasis MT Pro Medium" panose="02040604050005020304" pitchFamily="18" charset="0"/>
              </a:rPr>
              <a:t>Ground Realities – in Kolkata &amp; WB</a:t>
            </a:r>
          </a:p>
        </p:txBody>
      </p:sp>
      <p:sp>
        <p:nvSpPr>
          <p:cNvPr id="3" name="Content Placeholder 2">
            <a:extLst>
              <a:ext uri="{FF2B5EF4-FFF2-40B4-BE49-F238E27FC236}">
                <a16:creationId xmlns:a16="http://schemas.microsoft.com/office/drawing/2014/main" id="{23511D1D-A064-0C41-351D-A939399DB8AA}"/>
              </a:ext>
            </a:extLst>
          </p:cNvPr>
          <p:cNvSpPr>
            <a:spLocks noGrp="1"/>
          </p:cNvSpPr>
          <p:nvPr>
            <p:ph idx="1"/>
          </p:nvPr>
        </p:nvSpPr>
        <p:spPr>
          <a:xfrm>
            <a:off x="4836860" y="1166648"/>
            <a:ext cx="6731925" cy="2369595"/>
          </a:xfrm>
        </p:spPr>
        <p:txBody>
          <a:bodyPr>
            <a:normAutofit fontScale="92500" lnSpcReduction="10000"/>
          </a:bodyPr>
          <a:lstStyle/>
          <a:p>
            <a:pPr marL="0" indent="0" algn="just">
              <a:buNone/>
            </a:pPr>
            <a:r>
              <a:rPr lang="en-US" b="0" i="0" dirty="0">
                <a:solidFill>
                  <a:srgbClr val="6E7281"/>
                </a:solidFill>
                <a:effectLst/>
                <a:highlight>
                  <a:srgbClr val="F0F4FF"/>
                </a:highlight>
                <a:latin typeface="system-ui"/>
              </a:rPr>
              <a:t>Data is not available for several ULBs including </a:t>
            </a:r>
          </a:p>
          <a:p>
            <a:r>
              <a:rPr lang="en-US" b="0" i="0" dirty="0">
                <a:solidFill>
                  <a:srgbClr val="6E7281"/>
                </a:solidFill>
                <a:effectLst/>
                <a:highlight>
                  <a:srgbClr val="F0F4FF"/>
                </a:highlight>
                <a:latin typeface="system-ui"/>
              </a:rPr>
              <a:t>Brihanmumbai Municipal Corporation, </a:t>
            </a:r>
          </a:p>
          <a:p>
            <a:r>
              <a:rPr lang="en-US" b="0" i="0" dirty="0">
                <a:solidFill>
                  <a:srgbClr val="6E7281"/>
                </a:solidFill>
                <a:effectLst/>
                <a:highlight>
                  <a:srgbClr val="F0F4FF"/>
                </a:highlight>
                <a:latin typeface="system-ui"/>
              </a:rPr>
              <a:t>Municipal Corporation of Delhi, </a:t>
            </a:r>
          </a:p>
          <a:p>
            <a:r>
              <a:rPr lang="en-US" b="0" i="0" dirty="0" err="1">
                <a:solidFill>
                  <a:srgbClr val="6E7281"/>
                </a:solidFill>
                <a:effectLst/>
                <a:highlight>
                  <a:srgbClr val="F0F4FF"/>
                </a:highlight>
                <a:latin typeface="system-ui"/>
              </a:rPr>
              <a:t>Amdavad</a:t>
            </a:r>
            <a:r>
              <a:rPr lang="en-US" b="0" i="0" dirty="0">
                <a:solidFill>
                  <a:srgbClr val="6E7281"/>
                </a:solidFill>
                <a:effectLst/>
                <a:highlight>
                  <a:srgbClr val="F0F4FF"/>
                </a:highlight>
                <a:latin typeface="system-ui"/>
              </a:rPr>
              <a:t> Municipal Corporation, </a:t>
            </a:r>
          </a:p>
          <a:p>
            <a:r>
              <a:rPr lang="en-US" b="0" i="0" dirty="0">
                <a:solidFill>
                  <a:srgbClr val="6E7281"/>
                </a:solidFill>
                <a:effectLst/>
                <a:highlight>
                  <a:srgbClr val="FFFF00"/>
                </a:highlight>
                <a:latin typeface="system-ui"/>
              </a:rPr>
              <a:t>Kolkata Municipal Corporation, …….</a:t>
            </a:r>
            <a:r>
              <a:rPr lang="en-US" b="0" i="0" dirty="0">
                <a:solidFill>
                  <a:srgbClr val="6E7281"/>
                </a:solidFill>
                <a:effectLst/>
                <a:highlight>
                  <a:srgbClr val="F0F4FF"/>
                </a:highlight>
                <a:latin typeface="system-ui"/>
              </a:rPr>
              <a:t>  </a:t>
            </a:r>
            <a:endParaRPr lang="en-US" dirty="0"/>
          </a:p>
        </p:txBody>
      </p:sp>
      <p:sp>
        <p:nvSpPr>
          <p:cNvPr id="4" name="Date Placeholder 3">
            <a:extLst>
              <a:ext uri="{FF2B5EF4-FFF2-40B4-BE49-F238E27FC236}">
                <a16:creationId xmlns:a16="http://schemas.microsoft.com/office/drawing/2014/main" id="{1A591383-2074-C198-9279-26E4B458B3F3}"/>
              </a:ext>
            </a:extLst>
          </p:cNvPr>
          <p:cNvSpPr>
            <a:spLocks noGrp="1"/>
          </p:cNvSpPr>
          <p:nvPr>
            <p:ph type="dt" sz="half" idx="10"/>
          </p:nvPr>
        </p:nvSpPr>
        <p:spPr/>
        <p:txBody>
          <a:bodyPr/>
          <a:lstStyle/>
          <a:p>
            <a:r>
              <a:rPr lang="en-US"/>
              <a:t>7th May 2024</a:t>
            </a:r>
            <a:endParaRPr lang="en-US" dirty="0"/>
          </a:p>
        </p:txBody>
      </p:sp>
      <p:sp>
        <p:nvSpPr>
          <p:cNvPr id="5" name="Footer Placeholder 4">
            <a:extLst>
              <a:ext uri="{FF2B5EF4-FFF2-40B4-BE49-F238E27FC236}">
                <a16:creationId xmlns:a16="http://schemas.microsoft.com/office/drawing/2014/main" id="{B4F7B9D8-1DF0-18B4-8DE6-C6F0743E7D5E}"/>
              </a:ext>
            </a:extLst>
          </p:cNvPr>
          <p:cNvSpPr>
            <a:spLocks noGrp="1"/>
          </p:cNvSpPr>
          <p:nvPr>
            <p:ph type="ftr" sz="quarter" idx="11"/>
          </p:nvPr>
        </p:nvSpPr>
        <p:spPr/>
        <p:txBody>
          <a:bodyPr/>
          <a:lstStyle/>
          <a:p>
            <a:r>
              <a:rPr lang="en-US"/>
              <a:t>Jayant Gokhale FCA LLB - Mumbai - jayant@icai.org</a:t>
            </a:r>
            <a:endParaRPr lang="en-US" dirty="0"/>
          </a:p>
        </p:txBody>
      </p:sp>
      <p:sp>
        <p:nvSpPr>
          <p:cNvPr id="6" name="Slide Number Placeholder 5">
            <a:extLst>
              <a:ext uri="{FF2B5EF4-FFF2-40B4-BE49-F238E27FC236}">
                <a16:creationId xmlns:a16="http://schemas.microsoft.com/office/drawing/2014/main" id="{B32DE2D6-15E1-EF18-9DAB-2E282E666894}"/>
              </a:ext>
            </a:extLst>
          </p:cNvPr>
          <p:cNvSpPr>
            <a:spLocks noGrp="1"/>
          </p:cNvSpPr>
          <p:nvPr>
            <p:ph type="sldNum" sz="quarter" idx="12"/>
          </p:nvPr>
        </p:nvSpPr>
        <p:spPr/>
        <p:txBody>
          <a:bodyPr/>
          <a:lstStyle/>
          <a:p>
            <a:fld id="{6B0F69E8-2CD7-4234-A453-A9D1115D1DB0}" type="slidenum">
              <a:rPr lang="en-US" smtClean="0"/>
              <a:pPr/>
              <a:t>15</a:t>
            </a:fld>
            <a:endParaRPr lang="en-US" dirty="0"/>
          </a:p>
        </p:txBody>
      </p:sp>
      <p:pic>
        <p:nvPicPr>
          <p:cNvPr id="8" name="Picture 7">
            <a:extLst>
              <a:ext uri="{FF2B5EF4-FFF2-40B4-BE49-F238E27FC236}">
                <a16:creationId xmlns:a16="http://schemas.microsoft.com/office/drawing/2014/main" id="{DD275A8B-F174-07A3-2A77-5BF4871AA237}"/>
              </a:ext>
            </a:extLst>
          </p:cNvPr>
          <p:cNvPicPr>
            <a:picLocks noChangeAspect="1"/>
          </p:cNvPicPr>
          <p:nvPr/>
        </p:nvPicPr>
        <p:blipFill>
          <a:blip r:embed="rId2"/>
          <a:stretch>
            <a:fillRect/>
          </a:stretch>
        </p:blipFill>
        <p:spPr>
          <a:xfrm>
            <a:off x="1110342" y="1794228"/>
            <a:ext cx="3548744" cy="1114433"/>
          </a:xfrm>
          <a:prstGeom prst="rect">
            <a:avLst/>
          </a:prstGeom>
        </p:spPr>
      </p:pic>
      <p:sp>
        <p:nvSpPr>
          <p:cNvPr id="7" name="TextBox 6">
            <a:extLst>
              <a:ext uri="{FF2B5EF4-FFF2-40B4-BE49-F238E27FC236}">
                <a16:creationId xmlns:a16="http://schemas.microsoft.com/office/drawing/2014/main" id="{4FD0BF77-3933-0CE2-4DE4-632DF0399D3F}"/>
              </a:ext>
            </a:extLst>
          </p:cNvPr>
          <p:cNvSpPr txBox="1"/>
          <p:nvPr/>
        </p:nvSpPr>
        <p:spPr>
          <a:xfrm>
            <a:off x="1417669" y="3790031"/>
            <a:ext cx="10525060" cy="2677656"/>
          </a:xfrm>
          <a:prstGeom prst="rect">
            <a:avLst/>
          </a:prstGeom>
          <a:noFill/>
        </p:spPr>
        <p:txBody>
          <a:bodyPr wrap="square" rtlCol="0">
            <a:spAutoFit/>
          </a:bodyPr>
          <a:lstStyle/>
          <a:p>
            <a:pPr algn="just"/>
            <a:r>
              <a:rPr lang="en-US" sz="2800" dirty="0">
                <a:solidFill>
                  <a:srgbClr val="000000"/>
                </a:solidFill>
                <a:effectLst/>
                <a:latin typeface="Calibri" panose="020F0502020204030204" pitchFamily="34" charset="0"/>
                <a:ea typeface="Calibri" panose="020F0502020204030204" pitchFamily="34" charset="0"/>
                <a:cs typeface="Latha" panose="020B0604020202020204" pitchFamily="34" charset="0"/>
              </a:rPr>
              <a:t>A key factor in the state selection (for the study) has also been the availability of reform champions from the state side as well as amongst the CA community who were actively involved. Certain states (for instance Kerala, Andhra Pradesh, Uttar Pradesh, </a:t>
            </a:r>
            <a:r>
              <a:rPr lang="en-US" sz="2800" dirty="0">
                <a:solidFill>
                  <a:srgbClr val="000000"/>
                </a:solidFill>
                <a:effectLst/>
                <a:highlight>
                  <a:srgbClr val="FFFF00"/>
                </a:highlight>
                <a:latin typeface="Calibri" panose="020F0502020204030204" pitchFamily="34" charset="0"/>
                <a:ea typeface="Calibri" panose="020F0502020204030204" pitchFamily="34" charset="0"/>
                <a:cs typeface="Latha" panose="020B0604020202020204" pitchFamily="34" charset="0"/>
              </a:rPr>
              <a:t>West Bengal) are conspicuous by their absence.  - </a:t>
            </a:r>
            <a:r>
              <a:rPr lang="en-US" sz="2000" i="1" dirty="0">
                <a:solidFill>
                  <a:srgbClr val="000000"/>
                </a:solidFill>
                <a:effectLst/>
                <a:latin typeface="Calibri" panose="020F0502020204030204" pitchFamily="34" charset="0"/>
                <a:ea typeface="Calibri" panose="020F0502020204030204" pitchFamily="34" charset="0"/>
                <a:cs typeface="Latha" panose="020B0604020202020204" pitchFamily="34" charset="0"/>
              </a:rPr>
              <a:t>ICAI - ICAI ARF Study for NITI Aayog</a:t>
            </a:r>
            <a:endParaRPr lang="en-US" sz="2000" i="1" dirty="0"/>
          </a:p>
          <a:p>
            <a:pPr algn="just"/>
            <a:endParaRPr lang="en-US" sz="2800" dirty="0">
              <a:solidFill>
                <a:srgbClr val="000000"/>
              </a:solidFill>
              <a:effectLst/>
              <a:highlight>
                <a:srgbClr val="FFFF00"/>
              </a:highlight>
              <a:latin typeface="Calibri" panose="020F0502020204030204" pitchFamily="34" charset="0"/>
              <a:ea typeface="Calibri" panose="020F0502020204030204" pitchFamily="34" charset="0"/>
              <a:cs typeface="Latha" panose="020B0604020202020204" pitchFamily="34" charset="0"/>
            </a:endParaRPr>
          </a:p>
        </p:txBody>
      </p:sp>
    </p:spTree>
    <p:extLst>
      <p:ext uri="{BB962C8B-B14F-4D97-AF65-F5344CB8AC3E}">
        <p14:creationId xmlns:p14="http://schemas.microsoft.com/office/powerpoint/2010/main" val="309822379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4F944-F7B7-4DDA-3915-6E810D418CA1}"/>
              </a:ext>
            </a:extLst>
          </p:cNvPr>
          <p:cNvSpPr>
            <a:spLocks noGrp="1"/>
          </p:cNvSpPr>
          <p:nvPr>
            <p:ph type="title"/>
          </p:nvPr>
        </p:nvSpPr>
        <p:spPr/>
        <p:txBody>
          <a:bodyPr>
            <a:normAutofit/>
          </a:bodyPr>
          <a:lstStyle/>
          <a:p>
            <a:r>
              <a:rPr lang="en-US" sz="4000" dirty="0">
                <a:solidFill>
                  <a:schemeClr val="accent2">
                    <a:lumMod val="50000"/>
                  </a:schemeClr>
                </a:solidFill>
                <a:latin typeface="Amasis MT Pro Medium" panose="02040604050005020304" pitchFamily="18" charset="0"/>
              </a:rPr>
              <a:t>Role that a CA can play in all such Bodies</a:t>
            </a:r>
          </a:p>
        </p:txBody>
      </p:sp>
      <p:sp>
        <p:nvSpPr>
          <p:cNvPr id="4" name="Date Placeholder 3">
            <a:extLst>
              <a:ext uri="{FF2B5EF4-FFF2-40B4-BE49-F238E27FC236}">
                <a16:creationId xmlns:a16="http://schemas.microsoft.com/office/drawing/2014/main" id="{26D91C9B-E1F6-7EAF-1D89-C045AA0506A0}"/>
              </a:ext>
            </a:extLst>
          </p:cNvPr>
          <p:cNvSpPr>
            <a:spLocks noGrp="1"/>
          </p:cNvSpPr>
          <p:nvPr>
            <p:ph type="dt" sz="half" idx="10"/>
          </p:nvPr>
        </p:nvSpPr>
        <p:spPr/>
        <p:txBody>
          <a:bodyPr/>
          <a:lstStyle/>
          <a:p>
            <a:r>
              <a:rPr lang="en-US"/>
              <a:t>7th May 2024</a:t>
            </a:r>
            <a:endParaRPr lang="en-US" dirty="0"/>
          </a:p>
        </p:txBody>
      </p:sp>
      <p:sp>
        <p:nvSpPr>
          <p:cNvPr id="5" name="Footer Placeholder 4">
            <a:extLst>
              <a:ext uri="{FF2B5EF4-FFF2-40B4-BE49-F238E27FC236}">
                <a16:creationId xmlns:a16="http://schemas.microsoft.com/office/drawing/2014/main" id="{28B6B19F-DB43-84AA-B7CB-1E7D51245684}"/>
              </a:ext>
            </a:extLst>
          </p:cNvPr>
          <p:cNvSpPr>
            <a:spLocks noGrp="1"/>
          </p:cNvSpPr>
          <p:nvPr>
            <p:ph type="ftr" sz="quarter" idx="11"/>
          </p:nvPr>
        </p:nvSpPr>
        <p:spPr/>
        <p:txBody>
          <a:bodyPr/>
          <a:lstStyle/>
          <a:p>
            <a:r>
              <a:rPr lang="en-US"/>
              <a:t>Jayant Gokhale FCA LLB - Mumbai - jayant@icai.org</a:t>
            </a:r>
            <a:endParaRPr lang="en-US" dirty="0"/>
          </a:p>
        </p:txBody>
      </p:sp>
      <p:sp>
        <p:nvSpPr>
          <p:cNvPr id="6" name="Slide Number Placeholder 5">
            <a:extLst>
              <a:ext uri="{FF2B5EF4-FFF2-40B4-BE49-F238E27FC236}">
                <a16:creationId xmlns:a16="http://schemas.microsoft.com/office/drawing/2014/main" id="{CF80969D-143B-D474-4098-C14B2A0D7722}"/>
              </a:ext>
            </a:extLst>
          </p:cNvPr>
          <p:cNvSpPr>
            <a:spLocks noGrp="1"/>
          </p:cNvSpPr>
          <p:nvPr>
            <p:ph type="sldNum" sz="quarter" idx="12"/>
          </p:nvPr>
        </p:nvSpPr>
        <p:spPr/>
        <p:txBody>
          <a:bodyPr/>
          <a:lstStyle/>
          <a:p>
            <a:fld id="{6B0F69E8-2CD7-4234-A453-A9D1115D1DB0}" type="slidenum">
              <a:rPr lang="en-US" smtClean="0"/>
              <a:pPr/>
              <a:t>16</a:t>
            </a:fld>
            <a:endParaRPr lang="en-US" dirty="0"/>
          </a:p>
        </p:txBody>
      </p:sp>
      <p:sp>
        <p:nvSpPr>
          <p:cNvPr id="7" name="Content Placeholder 2">
            <a:extLst>
              <a:ext uri="{FF2B5EF4-FFF2-40B4-BE49-F238E27FC236}">
                <a16:creationId xmlns:a16="http://schemas.microsoft.com/office/drawing/2014/main" id="{8B8BD9A3-469F-8E12-4A2B-259BC7BF7FAF}"/>
              </a:ext>
            </a:extLst>
          </p:cNvPr>
          <p:cNvSpPr txBox="1">
            <a:spLocks/>
          </p:cNvSpPr>
          <p:nvPr/>
        </p:nvSpPr>
        <p:spPr bwMode="auto">
          <a:xfrm>
            <a:off x="1077782" y="1100418"/>
            <a:ext cx="10003876" cy="5171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95263" indent="-195263" algn="l" rtl="0" eaLnBrk="0" fontAlgn="base" hangingPunct="0">
              <a:spcBef>
                <a:spcPct val="20000"/>
              </a:spcBef>
              <a:spcAft>
                <a:spcPct val="0"/>
              </a:spcAft>
              <a:buClr>
                <a:srgbClr val="FF9933"/>
              </a:buClr>
              <a:buFont typeface="Wingdings" panose="05000000000000000000" pitchFamily="2" charset="2"/>
              <a:buChar char="§"/>
              <a:defRPr sz="3000" b="1">
                <a:solidFill>
                  <a:srgbClr val="2E3A6C"/>
                </a:solidFill>
                <a:latin typeface="+mn-lt"/>
                <a:ea typeface="+mn-ea"/>
                <a:cs typeface="+mn-cs"/>
              </a:defRPr>
            </a:lvl1pPr>
            <a:lvl2pPr marL="573088" indent="-187325" algn="l" rtl="0" eaLnBrk="0" fontAlgn="base" hangingPunct="0">
              <a:spcBef>
                <a:spcPct val="20000"/>
              </a:spcBef>
              <a:spcAft>
                <a:spcPct val="0"/>
              </a:spcAft>
              <a:buClr>
                <a:srgbClr val="FF9933"/>
              </a:buClr>
              <a:buFont typeface="Wingdings" panose="05000000000000000000" pitchFamily="2" charset="2"/>
              <a:buChar char="§"/>
              <a:defRPr sz="2400" b="1">
                <a:solidFill>
                  <a:srgbClr val="2E3A6C"/>
                </a:solidFill>
                <a:latin typeface="+mn-lt"/>
              </a:defRPr>
            </a:lvl2pPr>
            <a:lvl3pPr marL="860425" indent="-96838" algn="l" rtl="0" eaLnBrk="0" fontAlgn="base" hangingPunct="0">
              <a:spcBef>
                <a:spcPct val="20000"/>
              </a:spcBef>
              <a:spcAft>
                <a:spcPct val="0"/>
              </a:spcAft>
              <a:buClr>
                <a:srgbClr val="FF9933"/>
              </a:buClr>
              <a:buFont typeface="Wingdings" panose="05000000000000000000" pitchFamily="2" charset="2"/>
              <a:buChar char="§"/>
              <a:defRPr sz="1600" b="1">
                <a:solidFill>
                  <a:srgbClr val="2E3A6C"/>
                </a:solidFill>
                <a:latin typeface="+mn-lt"/>
              </a:defRPr>
            </a:lvl3pPr>
            <a:lvl4pPr marL="1147763" indent="-96838" algn="l" rtl="0" eaLnBrk="0" fontAlgn="base" hangingPunct="0">
              <a:spcBef>
                <a:spcPct val="20000"/>
              </a:spcBef>
              <a:spcAft>
                <a:spcPct val="0"/>
              </a:spcAft>
              <a:buClr>
                <a:srgbClr val="FF9933"/>
              </a:buClr>
              <a:buFont typeface="Wingdings" panose="05000000000000000000" pitchFamily="2" charset="2"/>
              <a:buChar char="§"/>
              <a:defRPr sz="1400" b="1">
                <a:solidFill>
                  <a:srgbClr val="2E3A6C"/>
                </a:solidFill>
                <a:latin typeface="+mn-lt"/>
              </a:defRPr>
            </a:lvl4pPr>
            <a:lvl5pPr marL="1433513" indent="-95250" algn="l" rtl="0" eaLnBrk="0" fontAlgn="base" hangingPunct="0">
              <a:spcBef>
                <a:spcPct val="20000"/>
              </a:spcBef>
              <a:spcAft>
                <a:spcPct val="0"/>
              </a:spcAft>
              <a:buClr>
                <a:srgbClr val="FF9933"/>
              </a:buClr>
              <a:buFont typeface="Wingdings" panose="05000000000000000000" pitchFamily="2" charset="2"/>
              <a:buChar char="§"/>
              <a:defRPr sz="1200" b="1">
                <a:solidFill>
                  <a:srgbClr val="2E3A6C"/>
                </a:solidFill>
                <a:latin typeface="+mn-lt"/>
              </a:defRPr>
            </a:lvl5pPr>
            <a:lvl6pPr marL="1890713" indent="-95250" algn="l" rtl="0" fontAlgn="base">
              <a:spcBef>
                <a:spcPct val="20000"/>
              </a:spcBef>
              <a:spcAft>
                <a:spcPct val="0"/>
              </a:spcAft>
              <a:buClr>
                <a:srgbClr val="CC3300"/>
              </a:buClr>
              <a:buFont typeface="Wingdings" pitchFamily="2" charset="2"/>
              <a:buChar char="§"/>
              <a:defRPr sz="1000" b="1">
                <a:solidFill>
                  <a:schemeClr val="tx1"/>
                </a:solidFill>
                <a:latin typeface="+mn-lt"/>
              </a:defRPr>
            </a:lvl6pPr>
            <a:lvl7pPr marL="2347913" indent="-95250" algn="l" rtl="0" fontAlgn="base">
              <a:spcBef>
                <a:spcPct val="20000"/>
              </a:spcBef>
              <a:spcAft>
                <a:spcPct val="0"/>
              </a:spcAft>
              <a:buClr>
                <a:srgbClr val="CC3300"/>
              </a:buClr>
              <a:buFont typeface="Wingdings" pitchFamily="2" charset="2"/>
              <a:buChar char="§"/>
              <a:defRPr sz="1000" b="1">
                <a:solidFill>
                  <a:schemeClr val="tx1"/>
                </a:solidFill>
                <a:latin typeface="+mn-lt"/>
              </a:defRPr>
            </a:lvl7pPr>
            <a:lvl8pPr marL="2805113" indent="-95250" algn="l" rtl="0" fontAlgn="base">
              <a:spcBef>
                <a:spcPct val="20000"/>
              </a:spcBef>
              <a:spcAft>
                <a:spcPct val="0"/>
              </a:spcAft>
              <a:buClr>
                <a:srgbClr val="CC3300"/>
              </a:buClr>
              <a:buFont typeface="Wingdings" pitchFamily="2" charset="2"/>
              <a:buChar char="§"/>
              <a:defRPr sz="1000" b="1">
                <a:solidFill>
                  <a:schemeClr val="tx1"/>
                </a:solidFill>
                <a:latin typeface="+mn-lt"/>
              </a:defRPr>
            </a:lvl8pPr>
            <a:lvl9pPr marL="3262313" indent="-95250" algn="l" rtl="0" fontAlgn="base">
              <a:spcBef>
                <a:spcPct val="20000"/>
              </a:spcBef>
              <a:spcAft>
                <a:spcPct val="0"/>
              </a:spcAft>
              <a:buClr>
                <a:srgbClr val="CC3300"/>
              </a:buClr>
              <a:buFont typeface="Wingdings" pitchFamily="2" charset="2"/>
              <a:buChar char="§"/>
              <a:defRPr sz="1000" b="1">
                <a:solidFill>
                  <a:schemeClr val="tx1"/>
                </a:solidFill>
                <a:latin typeface="+mn-lt"/>
              </a:defRPr>
            </a:lvl9pPr>
          </a:lstStyle>
          <a:p>
            <a:pPr marL="638175" marR="0" lvl="1" indent="-457200" algn="l" defTabSz="914400" rtl="0" eaLnBrk="0" fontAlgn="base" latinLnBrk="0" hangingPunct="0">
              <a:lnSpc>
                <a:spcPct val="100000"/>
              </a:lnSpc>
              <a:spcBef>
                <a:spcPts val="0"/>
              </a:spcBef>
              <a:spcAft>
                <a:spcPts val="0"/>
              </a:spcAft>
              <a:buClr>
                <a:schemeClr val="accent1"/>
              </a:buClr>
              <a:buSzTx/>
              <a:buFont typeface="Wingdings" panose="05000000000000000000" pitchFamily="2" charset="2"/>
              <a:buChar char="q"/>
              <a:tabLst/>
              <a:defRPr/>
            </a:pPr>
            <a:r>
              <a:rPr kumimoji="0" lang="en-US" sz="2800" b="1" i="0" u="none" strike="noStrike" kern="0" cap="none" spc="0" normalizeH="0" baseline="0" noProof="0" dirty="0">
                <a:ln>
                  <a:noFill/>
                </a:ln>
                <a:solidFill>
                  <a:srgbClr val="2E3A6C"/>
                </a:solidFill>
                <a:effectLst/>
                <a:uLnTx/>
                <a:uFillTx/>
                <a:latin typeface="Garamond" panose="02020404030301010803" pitchFamily="18" charset="0"/>
              </a:rPr>
              <a:t>Accounting &amp; Accounting Support Services, </a:t>
            </a:r>
          </a:p>
          <a:p>
            <a:pPr marL="1023937" marR="0" lvl="2" indent="-358775" algn="l" defTabSz="914400" rtl="0" eaLnBrk="0" fontAlgn="base" latinLnBrk="0" hangingPunct="0">
              <a:lnSpc>
                <a:spcPct val="100000"/>
              </a:lnSpc>
              <a:spcBef>
                <a:spcPts val="0"/>
              </a:spcBef>
              <a:spcAft>
                <a:spcPts val="0"/>
              </a:spcAft>
              <a:buClr>
                <a:schemeClr val="accent1"/>
              </a:buClr>
              <a:buSzTx/>
              <a:buFont typeface="Wingdings" panose="05000000000000000000" pitchFamily="2" charset="2"/>
              <a:buChar char="§"/>
              <a:tabLst/>
              <a:defRPr/>
            </a:pPr>
            <a:r>
              <a:rPr kumimoji="0" lang="en-US" sz="2400" b="1" i="0" u="none" strike="noStrike" kern="0" cap="none" spc="0" normalizeH="0" baseline="0" noProof="0" dirty="0">
                <a:ln>
                  <a:noFill/>
                </a:ln>
                <a:solidFill>
                  <a:srgbClr val="2E3A6C"/>
                </a:solidFill>
                <a:effectLst/>
                <a:uLnTx/>
                <a:uFillTx/>
                <a:latin typeface="Garamond" panose="02020404030301010803" pitchFamily="18" charset="0"/>
              </a:rPr>
              <a:t>Accrual Accounting – transition</a:t>
            </a:r>
          </a:p>
          <a:p>
            <a:pPr marL="1023937" marR="0" lvl="2" indent="-358775" algn="l" defTabSz="914400" rtl="0" eaLnBrk="0" fontAlgn="base" latinLnBrk="0" hangingPunct="0">
              <a:lnSpc>
                <a:spcPct val="100000"/>
              </a:lnSpc>
              <a:spcBef>
                <a:spcPts val="0"/>
              </a:spcBef>
              <a:spcAft>
                <a:spcPts val="0"/>
              </a:spcAft>
              <a:buClr>
                <a:schemeClr val="accent1"/>
              </a:buClr>
              <a:buSzTx/>
              <a:buFont typeface="Wingdings" panose="05000000000000000000" pitchFamily="2" charset="2"/>
              <a:buChar char="§"/>
              <a:tabLst/>
              <a:defRPr/>
            </a:pPr>
            <a:r>
              <a:rPr kumimoji="0" lang="en-US" sz="2400" b="1" i="0" u="none" strike="noStrike" kern="0" cap="none" spc="0" normalizeH="0" baseline="0" noProof="0" dirty="0">
                <a:ln>
                  <a:noFill/>
                </a:ln>
                <a:solidFill>
                  <a:srgbClr val="2E3A6C"/>
                </a:solidFill>
                <a:effectLst/>
                <a:uLnTx/>
                <a:uFillTx/>
                <a:latin typeface="Garamond" panose="02020404030301010803" pitchFamily="18" charset="0"/>
              </a:rPr>
              <a:t>Finalisation, </a:t>
            </a:r>
          </a:p>
          <a:p>
            <a:pPr marL="1023937" marR="0" lvl="2" indent="-358775" algn="l" defTabSz="914400" rtl="0" eaLnBrk="0" fontAlgn="base" latinLnBrk="0" hangingPunct="0">
              <a:lnSpc>
                <a:spcPct val="100000"/>
              </a:lnSpc>
              <a:spcBef>
                <a:spcPts val="0"/>
              </a:spcBef>
              <a:spcAft>
                <a:spcPts val="0"/>
              </a:spcAft>
              <a:buClr>
                <a:schemeClr val="accent1"/>
              </a:buClr>
              <a:buSzTx/>
              <a:buFont typeface="Wingdings" panose="05000000000000000000" pitchFamily="2" charset="2"/>
              <a:buChar char="§"/>
              <a:tabLst/>
              <a:defRPr/>
            </a:pPr>
            <a:r>
              <a:rPr kumimoji="0" lang="en-US" sz="2400" b="1" i="0" u="none" strike="noStrike" kern="0" cap="none" spc="0" normalizeH="0" baseline="0" noProof="0" dirty="0">
                <a:ln>
                  <a:noFill/>
                </a:ln>
                <a:solidFill>
                  <a:srgbClr val="2E3A6C"/>
                </a:solidFill>
                <a:effectLst/>
                <a:uLnTx/>
                <a:uFillTx/>
                <a:latin typeface="Garamond" panose="02020404030301010803" pitchFamily="18" charset="0"/>
              </a:rPr>
              <a:t>Bank Reconciliation</a:t>
            </a:r>
          </a:p>
          <a:p>
            <a:pPr marL="1023937" marR="0" lvl="2" indent="-358775" algn="l" defTabSz="914400" rtl="0" eaLnBrk="0" fontAlgn="base" latinLnBrk="0" hangingPunct="0">
              <a:lnSpc>
                <a:spcPct val="100000"/>
              </a:lnSpc>
              <a:spcBef>
                <a:spcPts val="0"/>
              </a:spcBef>
              <a:spcAft>
                <a:spcPts val="0"/>
              </a:spcAft>
              <a:buClr>
                <a:schemeClr val="accent1"/>
              </a:buClr>
              <a:buSzTx/>
              <a:buFont typeface="Wingdings" panose="05000000000000000000" pitchFamily="2" charset="2"/>
              <a:buChar char="§"/>
              <a:tabLst/>
              <a:defRPr/>
            </a:pPr>
            <a:r>
              <a:rPr kumimoji="0" lang="en-US" sz="2400" b="1" i="0" u="none" strike="noStrike" kern="0" cap="none" spc="0" normalizeH="0" baseline="0" noProof="0" dirty="0">
                <a:ln>
                  <a:noFill/>
                </a:ln>
                <a:solidFill>
                  <a:srgbClr val="2E3A6C"/>
                </a:solidFill>
                <a:effectLst/>
                <a:uLnTx/>
                <a:uFillTx/>
                <a:latin typeface="Garamond" panose="02020404030301010803" pitchFamily="18" charset="0"/>
              </a:rPr>
              <a:t>Fixed Asset Register – Validation, updating and reconciliation, </a:t>
            </a:r>
          </a:p>
          <a:p>
            <a:pPr marL="1023937" marR="0" lvl="2" indent="-358775" algn="l" defTabSz="914400" rtl="0" eaLnBrk="0" fontAlgn="base" latinLnBrk="0" hangingPunct="0">
              <a:lnSpc>
                <a:spcPct val="100000"/>
              </a:lnSpc>
              <a:spcBef>
                <a:spcPts val="0"/>
              </a:spcBef>
              <a:spcAft>
                <a:spcPts val="0"/>
              </a:spcAft>
              <a:buClr>
                <a:schemeClr val="accent1"/>
              </a:buClr>
              <a:buSzTx/>
              <a:buFont typeface="Wingdings" panose="05000000000000000000" pitchFamily="2" charset="2"/>
              <a:buChar char="§"/>
              <a:tabLst/>
              <a:defRPr/>
            </a:pPr>
            <a:r>
              <a:rPr kumimoji="0" lang="en-US" sz="2400" b="1" i="0" u="none" strike="noStrike" kern="0" cap="none" spc="0" normalizeH="0" baseline="0" noProof="0" dirty="0">
                <a:ln>
                  <a:noFill/>
                </a:ln>
                <a:solidFill>
                  <a:srgbClr val="2E3A6C"/>
                </a:solidFill>
                <a:effectLst/>
                <a:uLnTx/>
                <a:uFillTx/>
                <a:latin typeface="Garamond" panose="02020404030301010803" pitchFamily="18" charset="0"/>
              </a:rPr>
              <a:t>Fixed Asset Valuation, </a:t>
            </a:r>
          </a:p>
          <a:p>
            <a:pPr marL="1023937" marR="0" lvl="2" indent="-358775" algn="l" defTabSz="914400" rtl="0" eaLnBrk="0" fontAlgn="base" latinLnBrk="0" hangingPunct="0">
              <a:lnSpc>
                <a:spcPct val="100000"/>
              </a:lnSpc>
              <a:spcBef>
                <a:spcPts val="0"/>
              </a:spcBef>
              <a:spcAft>
                <a:spcPts val="0"/>
              </a:spcAft>
              <a:buClr>
                <a:schemeClr val="accent1"/>
              </a:buClr>
              <a:buSzTx/>
              <a:buFont typeface="Wingdings" panose="05000000000000000000" pitchFamily="2" charset="2"/>
              <a:buChar char="§"/>
              <a:tabLst/>
              <a:defRPr/>
            </a:pPr>
            <a:r>
              <a:rPr kumimoji="0" lang="en-US" sz="2400" b="1" i="0" u="none" strike="noStrike" kern="0" cap="none" spc="0" normalizeH="0" baseline="0" noProof="0" dirty="0">
                <a:ln>
                  <a:noFill/>
                </a:ln>
                <a:solidFill>
                  <a:srgbClr val="2E3A6C"/>
                </a:solidFill>
                <a:effectLst/>
                <a:uLnTx/>
                <a:uFillTx/>
                <a:latin typeface="Garamond" panose="02020404030301010803" pitchFamily="18" charset="0"/>
              </a:rPr>
              <a:t>Accounting Data entry support &amp; supervision</a:t>
            </a:r>
          </a:p>
          <a:p>
            <a:pPr marL="1023937" marR="0" lvl="2" indent="-358775" algn="l" defTabSz="914400" rtl="0" eaLnBrk="0" fontAlgn="base" latinLnBrk="0" hangingPunct="0">
              <a:lnSpc>
                <a:spcPct val="100000"/>
              </a:lnSpc>
              <a:spcBef>
                <a:spcPts val="0"/>
              </a:spcBef>
              <a:spcAft>
                <a:spcPts val="0"/>
              </a:spcAft>
              <a:buClr>
                <a:schemeClr val="accent1"/>
              </a:buClr>
              <a:buSzTx/>
              <a:buFont typeface="Wingdings" panose="05000000000000000000" pitchFamily="2" charset="2"/>
              <a:buChar char="§"/>
              <a:tabLst/>
              <a:defRPr/>
            </a:pPr>
            <a:r>
              <a:rPr kumimoji="0" lang="en-US" sz="2400" b="1" i="0" u="none" strike="noStrike" kern="0" cap="none" spc="0" normalizeH="0" baseline="0" noProof="0" dirty="0">
                <a:ln>
                  <a:noFill/>
                </a:ln>
                <a:solidFill>
                  <a:srgbClr val="2E3A6C"/>
                </a:solidFill>
                <a:effectLst/>
                <a:uLnTx/>
                <a:uFillTx/>
                <a:latin typeface="Garamond" panose="02020404030301010803" pitchFamily="18" charset="0"/>
              </a:rPr>
              <a:t>Budget Mapping &amp; Planning</a:t>
            </a:r>
          </a:p>
          <a:p>
            <a:pPr marL="638175" marR="0" lvl="1" indent="-457200" algn="l" defTabSz="914400" rtl="0" eaLnBrk="0" fontAlgn="base" latinLnBrk="0" hangingPunct="0">
              <a:lnSpc>
                <a:spcPct val="100000"/>
              </a:lnSpc>
              <a:spcBef>
                <a:spcPts val="0"/>
              </a:spcBef>
              <a:spcAft>
                <a:spcPts val="0"/>
              </a:spcAft>
              <a:buClr>
                <a:schemeClr val="accent1"/>
              </a:buClr>
              <a:buSzTx/>
              <a:buFont typeface="Wingdings" panose="05000000000000000000" pitchFamily="2" charset="2"/>
              <a:buChar char="q"/>
              <a:tabLst/>
              <a:defRPr/>
            </a:pPr>
            <a:r>
              <a:rPr kumimoji="0" lang="en-US" sz="2800" b="1" i="0" u="none" strike="noStrike" kern="0" cap="none" spc="0" normalizeH="0" baseline="0" noProof="0" dirty="0">
                <a:ln>
                  <a:noFill/>
                </a:ln>
                <a:solidFill>
                  <a:srgbClr val="2E3A6C"/>
                </a:solidFill>
                <a:effectLst/>
                <a:highlight>
                  <a:srgbClr val="FFFF00"/>
                </a:highlight>
                <a:uLnTx/>
                <a:uFillTx/>
                <a:latin typeface="Garamond" panose="02020404030301010803" pitchFamily="18" charset="0"/>
              </a:rPr>
              <a:t>Change Management</a:t>
            </a:r>
          </a:p>
          <a:p>
            <a:pPr marL="1023937" marR="0" lvl="2" indent="-358775" algn="l" defTabSz="914400" rtl="0" eaLnBrk="0" fontAlgn="base" latinLnBrk="0" hangingPunct="0">
              <a:lnSpc>
                <a:spcPct val="100000"/>
              </a:lnSpc>
              <a:spcBef>
                <a:spcPts val="0"/>
              </a:spcBef>
              <a:spcAft>
                <a:spcPts val="0"/>
              </a:spcAft>
              <a:buClr>
                <a:schemeClr val="accent1"/>
              </a:buClr>
              <a:buSzTx/>
              <a:buFont typeface="Wingdings" panose="05000000000000000000" pitchFamily="2" charset="2"/>
              <a:buChar char="§"/>
              <a:tabLst/>
              <a:defRPr/>
            </a:pPr>
            <a:r>
              <a:rPr kumimoji="0" lang="en-US" sz="2400" b="1" i="0" u="none" strike="noStrike" kern="0" cap="none" spc="0" normalizeH="0" baseline="0" noProof="0" dirty="0">
                <a:ln>
                  <a:noFill/>
                </a:ln>
                <a:solidFill>
                  <a:srgbClr val="2E3A6C"/>
                </a:solidFill>
                <a:effectLst/>
                <a:uLnTx/>
                <a:uFillTx/>
                <a:latin typeface="Garamond" panose="02020404030301010803" pitchFamily="18" charset="0"/>
              </a:rPr>
              <a:t>Re-writing of Accounting Manual</a:t>
            </a:r>
          </a:p>
          <a:p>
            <a:pPr marL="1023937" marR="0" lvl="2" indent="-358775" algn="l" defTabSz="914400" rtl="0" eaLnBrk="0" fontAlgn="base" latinLnBrk="0" hangingPunct="0">
              <a:lnSpc>
                <a:spcPct val="100000"/>
              </a:lnSpc>
              <a:spcBef>
                <a:spcPts val="0"/>
              </a:spcBef>
              <a:spcAft>
                <a:spcPts val="0"/>
              </a:spcAft>
              <a:buClr>
                <a:schemeClr val="accent1"/>
              </a:buClr>
              <a:buSzTx/>
              <a:buFont typeface="Wingdings" panose="05000000000000000000" pitchFamily="2" charset="2"/>
              <a:buChar char="§"/>
              <a:tabLst/>
              <a:defRPr/>
            </a:pPr>
            <a:r>
              <a:rPr kumimoji="0" lang="en-US" sz="2400" b="1" i="0" u="none" strike="noStrike" kern="0" cap="none" spc="0" normalizeH="0" baseline="0" noProof="0" dirty="0">
                <a:ln>
                  <a:noFill/>
                </a:ln>
                <a:solidFill>
                  <a:srgbClr val="2E3A6C"/>
                </a:solidFill>
                <a:effectLst/>
                <a:uLnTx/>
                <a:uFillTx/>
                <a:latin typeface="Garamond" panose="02020404030301010803" pitchFamily="18" charset="0"/>
              </a:rPr>
              <a:t>Process Re-engineering</a:t>
            </a:r>
          </a:p>
          <a:p>
            <a:pPr marL="1023937" marR="0" lvl="2" indent="-358775" algn="l" defTabSz="914400" rtl="0" eaLnBrk="0" fontAlgn="base" latinLnBrk="0" hangingPunct="0">
              <a:lnSpc>
                <a:spcPct val="100000"/>
              </a:lnSpc>
              <a:spcBef>
                <a:spcPts val="0"/>
              </a:spcBef>
              <a:spcAft>
                <a:spcPts val="0"/>
              </a:spcAft>
              <a:buClr>
                <a:schemeClr val="accent1"/>
              </a:buClr>
              <a:buSzTx/>
              <a:buFont typeface="Wingdings" panose="05000000000000000000" pitchFamily="2" charset="2"/>
              <a:buChar char="§"/>
              <a:tabLst/>
              <a:defRPr/>
            </a:pPr>
            <a:r>
              <a:rPr kumimoji="0" lang="en-US" sz="2400" b="1" i="0" u="none" strike="noStrike" kern="0" cap="none" spc="0" normalizeH="0" baseline="0" noProof="0" dirty="0">
                <a:ln>
                  <a:noFill/>
                </a:ln>
                <a:solidFill>
                  <a:srgbClr val="2E3A6C"/>
                </a:solidFill>
                <a:effectLst/>
                <a:uLnTx/>
                <a:uFillTx/>
                <a:latin typeface="Garamond" panose="02020404030301010803" pitchFamily="18" charset="0"/>
              </a:rPr>
              <a:t>Training &amp; Orientation – Accounts</a:t>
            </a:r>
          </a:p>
          <a:p>
            <a:pPr marL="1023937" marR="0" lvl="2" indent="-358775" algn="l" defTabSz="914400" rtl="0" eaLnBrk="0" fontAlgn="base" latinLnBrk="0" hangingPunct="0">
              <a:lnSpc>
                <a:spcPct val="100000"/>
              </a:lnSpc>
              <a:spcBef>
                <a:spcPts val="0"/>
              </a:spcBef>
              <a:spcAft>
                <a:spcPts val="0"/>
              </a:spcAft>
              <a:buClr>
                <a:schemeClr val="accent1"/>
              </a:buClr>
              <a:buSzTx/>
              <a:buFont typeface="Wingdings" panose="05000000000000000000" pitchFamily="2" charset="2"/>
              <a:buChar char="§"/>
              <a:tabLst/>
              <a:defRPr/>
            </a:pPr>
            <a:r>
              <a:rPr kumimoji="0" lang="en-US" sz="2400" b="1" i="0" u="none" strike="noStrike" kern="0" cap="none" spc="0" normalizeH="0" baseline="0" noProof="0" dirty="0">
                <a:ln>
                  <a:noFill/>
                </a:ln>
                <a:solidFill>
                  <a:srgbClr val="2E3A6C"/>
                </a:solidFill>
                <a:effectLst/>
                <a:uLnTx/>
                <a:uFillTx/>
                <a:latin typeface="Garamond" panose="02020404030301010803" pitchFamily="18" charset="0"/>
              </a:rPr>
              <a:t>Training -  IT and software application for Accounts</a:t>
            </a:r>
          </a:p>
          <a:p>
            <a:pPr marL="1023937" marR="0" lvl="2" indent="-358775" algn="l" defTabSz="914400" rtl="0" eaLnBrk="0" fontAlgn="base" latinLnBrk="0" hangingPunct="0">
              <a:lnSpc>
                <a:spcPct val="100000"/>
              </a:lnSpc>
              <a:spcBef>
                <a:spcPts val="0"/>
              </a:spcBef>
              <a:spcAft>
                <a:spcPts val="0"/>
              </a:spcAft>
              <a:buClr>
                <a:srgbClr val="FF9933"/>
              </a:buClr>
              <a:buSzTx/>
              <a:buFont typeface="Wingdings" panose="05000000000000000000" pitchFamily="2" charset="2"/>
              <a:buChar char="§"/>
              <a:tabLst/>
              <a:defRPr/>
            </a:pPr>
            <a:endParaRPr kumimoji="0" lang="en-US" sz="1600" b="1" i="0" u="none" strike="noStrike" kern="0" cap="none" spc="0" normalizeH="0" baseline="0" noProof="0" dirty="0">
              <a:ln>
                <a:noFill/>
              </a:ln>
              <a:solidFill>
                <a:srgbClr val="2E3A6C"/>
              </a:solidFill>
              <a:effectLst/>
              <a:uLnTx/>
              <a:uFillTx/>
              <a:latin typeface="Garamond" panose="02020404030301010803" pitchFamily="18" charset="0"/>
            </a:endParaRPr>
          </a:p>
          <a:p>
            <a:pPr marL="1023937" marR="0" lvl="2" indent="-358775" algn="l" defTabSz="914400" rtl="0" eaLnBrk="0" fontAlgn="base" latinLnBrk="0" hangingPunct="0">
              <a:lnSpc>
                <a:spcPct val="100000"/>
              </a:lnSpc>
              <a:spcBef>
                <a:spcPts val="0"/>
              </a:spcBef>
              <a:spcAft>
                <a:spcPts val="0"/>
              </a:spcAft>
              <a:buClr>
                <a:srgbClr val="FF9933"/>
              </a:buClr>
              <a:buSzTx/>
              <a:buFont typeface="Wingdings" panose="05000000000000000000" pitchFamily="2" charset="2"/>
              <a:buChar char="§"/>
              <a:tabLst/>
              <a:defRPr/>
            </a:pPr>
            <a:r>
              <a:rPr kumimoji="0" lang="en-US" sz="1600" b="1" i="0" u="none" strike="noStrike" kern="0" cap="none" spc="0" normalizeH="0" baseline="0" noProof="0" dirty="0">
                <a:ln>
                  <a:noFill/>
                </a:ln>
                <a:solidFill>
                  <a:srgbClr val="2E3A6C"/>
                </a:solidFill>
                <a:effectLst/>
                <a:uLnTx/>
                <a:uFillTx/>
                <a:latin typeface="Garamond" panose="02020404030301010803" pitchFamily="18" charset="0"/>
              </a:rPr>
              <a:t>	</a:t>
            </a:r>
          </a:p>
          <a:p>
            <a:pPr marL="195263" marR="0" lvl="0" indent="-195263" algn="l" defTabSz="914400" rtl="0" eaLnBrk="0" fontAlgn="base" latinLnBrk="0" hangingPunct="0">
              <a:lnSpc>
                <a:spcPct val="100000"/>
              </a:lnSpc>
              <a:spcBef>
                <a:spcPct val="20000"/>
              </a:spcBef>
              <a:spcAft>
                <a:spcPct val="0"/>
              </a:spcAft>
              <a:buClr>
                <a:srgbClr val="FF9933"/>
              </a:buClr>
              <a:buSzTx/>
              <a:buFont typeface="Wingdings" panose="05000000000000000000" pitchFamily="2" charset="2"/>
              <a:buChar char="§"/>
              <a:tabLst/>
              <a:defRPr/>
            </a:pPr>
            <a:endParaRPr kumimoji="0" lang="en-IN" sz="3000" b="1" i="0" u="none" strike="noStrike" kern="0" cap="none" spc="0" normalizeH="0" baseline="0" noProof="0" dirty="0">
              <a:ln>
                <a:noFill/>
              </a:ln>
              <a:solidFill>
                <a:srgbClr val="2E3A6C"/>
              </a:solidFill>
              <a:effectLst/>
              <a:uLnTx/>
              <a:uFillTx/>
              <a:latin typeface="Arial"/>
              <a:ea typeface="+mn-ea"/>
              <a:cs typeface="+mn-cs"/>
            </a:endParaRPr>
          </a:p>
        </p:txBody>
      </p:sp>
    </p:spTree>
    <p:extLst>
      <p:ext uri="{BB962C8B-B14F-4D97-AF65-F5344CB8AC3E}">
        <p14:creationId xmlns:p14="http://schemas.microsoft.com/office/powerpoint/2010/main" val="343166003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E50ED-E947-B49F-E4EB-EE03E9C5ADD2}"/>
              </a:ext>
            </a:extLst>
          </p:cNvPr>
          <p:cNvSpPr>
            <a:spLocks noGrp="1"/>
          </p:cNvSpPr>
          <p:nvPr>
            <p:ph type="title"/>
          </p:nvPr>
        </p:nvSpPr>
        <p:spPr/>
        <p:txBody>
          <a:bodyPr>
            <a:normAutofit/>
          </a:bodyPr>
          <a:lstStyle/>
          <a:p>
            <a:r>
              <a:rPr lang="en-US" sz="4000" dirty="0">
                <a:solidFill>
                  <a:schemeClr val="accent2">
                    <a:lumMod val="50000"/>
                  </a:schemeClr>
                </a:solidFill>
                <a:latin typeface="Amasis MT Pro Medium" panose="02040604050005020304" pitchFamily="18" charset="0"/>
              </a:rPr>
              <a:t>Role that a CA can play in all such Bodies</a:t>
            </a:r>
          </a:p>
        </p:txBody>
      </p:sp>
      <p:sp>
        <p:nvSpPr>
          <p:cNvPr id="4" name="Date Placeholder 3">
            <a:extLst>
              <a:ext uri="{FF2B5EF4-FFF2-40B4-BE49-F238E27FC236}">
                <a16:creationId xmlns:a16="http://schemas.microsoft.com/office/drawing/2014/main" id="{94479585-BF76-2F46-6045-E0046093A221}"/>
              </a:ext>
            </a:extLst>
          </p:cNvPr>
          <p:cNvSpPr>
            <a:spLocks noGrp="1"/>
          </p:cNvSpPr>
          <p:nvPr>
            <p:ph type="dt" sz="half" idx="10"/>
          </p:nvPr>
        </p:nvSpPr>
        <p:spPr/>
        <p:txBody>
          <a:bodyPr/>
          <a:lstStyle/>
          <a:p>
            <a:r>
              <a:rPr lang="en-US"/>
              <a:t>7th May 2024</a:t>
            </a:r>
            <a:endParaRPr lang="en-US" dirty="0"/>
          </a:p>
        </p:txBody>
      </p:sp>
      <p:sp>
        <p:nvSpPr>
          <p:cNvPr id="5" name="Footer Placeholder 4">
            <a:extLst>
              <a:ext uri="{FF2B5EF4-FFF2-40B4-BE49-F238E27FC236}">
                <a16:creationId xmlns:a16="http://schemas.microsoft.com/office/drawing/2014/main" id="{B28336BA-F100-A85F-1B4E-F41D912E432A}"/>
              </a:ext>
            </a:extLst>
          </p:cNvPr>
          <p:cNvSpPr>
            <a:spLocks noGrp="1"/>
          </p:cNvSpPr>
          <p:nvPr>
            <p:ph type="ftr" sz="quarter" idx="11"/>
          </p:nvPr>
        </p:nvSpPr>
        <p:spPr/>
        <p:txBody>
          <a:bodyPr/>
          <a:lstStyle/>
          <a:p>
            <a:r>
              <a:rPr lang="en-US"/>
              <a:t>Jayant Gokhale FCA LLB - Mumbai - jayant@icai.org</a:t>
            </a:r>
            <a:endParaRPr lang="en-US" dirty="0"/>
          </a:p>
        </p:txBody>
      </p:sp>
      <p:sp>
        <p:nvSpPr>
          <p:cNvPr id="6" name="Slide Number Placeholder 5">
            <a:extLst>
              <a:ext uri="{FF2B5EF4-FFF2-40B4-BE49-F238E27FC236}">
                <a16:creationId xmlns:a16="http://schemas.microsoft.com/office/drawing/2014/main" id="{C59DED36-686C-77F2-F43D-66F495E04398}"/>
              </a:ext>
            </a:extLst>
          </p:cNvPr>
          <p:cNvSpPr>
            <a:spLocks noGrp="1"/>
          </p:cNvSpPr>
          <p:nvPr>
            <p:ph type="sldNum" sz="quarter" idx="12"/>
          </p:nvPr>
        </p:nvSpPr>
        <p:spPr/>
        <p:txBody>
          <a:bodyPr/>
          <a:lstStyle/>
          <a:p>
            <a:fld id="{6B0F69E8-2CD7-4234-A453-A9D1115D1DB0}" type="slidenum">
              <a:rPr lang="en-US" smtClean="0"/>
              <a:pPr/>
              <a:t>17</a:t>
            </a:fld>
            <a:endParaRPr lang="en-US" dirty="0"/>
          </a:p>
        </p:txBody>
      </p:sp>
      <p:sp>
        <p:nvSpPr>
          <p:cNvPr id="8" name="Content Placeholder 2">
            <a:extLst>
              <a:ext uri="{FF2B5EF4-FFF2-40B4-BE49-F238E27FC236}">
                <a16:creationId xmlns:a16="http://schemas.microsoft.com/office/drawing/2014/main" id="{A0B09630-D482-0338-A05A-82762BE09F0A}"/>
              </a:ext>
            </a:extLst>
          </p:cNvPr>
          <p:cNvSpPr txBox="1">
            <a:spLocks/>
          </p:cNvSpPr>
          <p:nvPr/>
        </p:nvSpPr>
        <p:spPr bwMode="auto">
          <a:xfrm>
            <a:off x="1719941" y="1100419"/>
            <a:ext cx="10022216" cy="5255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195263" indent="-195263" algn="l" rtl="0" eaLnBrk="0" fontAlgn="base" hangingPunct="0">
              <a:spcBef>
                <a:spcPct val="20000"/>
              </a:spcBef>
              <a:spcAft>
                <a:spcPct val="0"/>
              </a:spcAft>
              <a:buClr>
                <a:srgbClr val="FF9933"/>
              </a:buClr>
              <a:buFont typeface="Wingdings" panose="05000000000000000000" pitchFamily="2" charset="2"/>
              <a:buChar char="§"/>
              <a:defRPr sz="3000" b="1">
                <a:solidFill>
                  <a:srgbClr val="2E3A6C"/>
                </a:solidFill>
                <a:latin typeface="+mn-lt"/>
                <a:ea typeface="+mn-ea"/>
                <a:cs typeface="+mn-cs"/>
              </a:defRPr>
            </a:lvl1pPr>
            <a:lvl2pPr marL="573088" indent="-187325" algn="l" rtl="0" eaLnBrk="0" fontAlgn="base" hangingPunct="0">
              <a:spcBef>
                <a:spcPct val="20000"/>
              </a:spcBef>
              <a:spcAft>
                <a:spcPct val="0"/>
              </a:spcAft>
              <a:buClr>
                <a:srgbClr val="FF9933"/>
              </a:buClr>
              <a:buFont typeface="Wingdings" panose="05000000000000000000" pitchFamily="2" charset="2"/>
              <a:buChar char="§"/>
              <a:defRPr sz="2400" b="1">
                <a:solidFill>
                  <a:srgbClr val="2E3A6C"/>
                </a:solidFill>
                <a:latin typeface="+mn-lt"/>
              </a:defRPr>
            </a:lvl2pPr>
            <a:lvl3pPr marL="860425" indent="-96838" algn="l" rtl="0" eaLnBrk="0" fontAlgn="base" hangingPunct="0">
              <a:spcBef>
                <a:spcPct val="20000"/>
              </a:spcBef>
              <a:spcAft>
                <a:spcPct val="0"/>
              </a:spcAft>
              <a:buClr>
                <a:srgbClr val="FF9933"/>
              </a:buClr>
              <a:buFont typeface="Wingdings" panose="05000000000000000000" pitchFamily="2" charset="2"/>
              <a:buChar char="§"/>
              <a:defRPr sz="1600" b="1">
                <a:solidFill>
                  <a:srgbClr val="2E3A6C"/>
                </a:solidFill>
                <a:latin typeface="+mn-lt"/>
              </a:defRPr>
            </a:lvl3pPr>
            <a:lvl4pPr marL="1147763" indent="-96838" algn="l" rtl="0" eaLnBrk="0" fontAlgn="base" hangingPunct="0">
              <a:spcBef>
                <a:spcPct val="20000"/>
              </a:spcBef>
              <a:spcAft>
                <a:spcPct val="0"/>
              </a:spcAft>
              <a:buClr>
                <a:srgbClr val="FF9933"/>
              </a:buClr>
              <a:buFont typeface="Wingdings" panose="05000000000000000000" pitchFamily="2" charset="2"/>
              <a:buChar char="§"/>
              <a:defRPr sz="1400" b="1">
                <a:solidFill>
                  <a:srgbClr val="2E3A6C"/>
                </a:solidFill>
                <a:latin typeface="+mn-lt"/>
              </a:defRPr>
            </a:lvl4pPr>
            <a:lvl5pPr marL="1433513" indent="-95250" algn="l" rtl="0" eaLnBrk="0" fontAlgn="base" hangingPunct="0">
              <a:spcBef>
                <a:spcPct val="20000"/>
              </a:spcBef>
              <a:spcAft>
                <a:spcPct val="0"/>
              </a:spcAft>
              <a:buClr>
                <a:srgbClr val="FF9933"/>
              </a:buClr>
              <a:buFont typeface="Wingdings" panose="05000000000000000000" pitchFamily="2" charset="2"/>
              <a:buChar char="§"/>
              <a:defRPr sz="1200" b="1">
                <a:solidFill>
                  <a:srgbClr val="2E3A6C"/>
                </a:solidFill>
                <a:latin typeface="+mn-lt"/>
              </a:defRPr>
            </a:lvl5pPr>
            <a:lvl6pPr marL="1890713" indent="-95250" algn="l" rtl="0" fontAlgn="base">
              <a:spcBef>
                <a:spcPct val="20000"/>
              </a:spcBef>
              <a:spcAft>
                <a:spcPct val="0"/>
              </a:spcAft>
              <a:buClr>
                <a:srgbClr val="CC3300"/>
              </a:buClr>
              <a:buFont typeface="Wingdings" pitchFamily="2" charset="2"/>
              <a:buChar char="§"/>
              <a:defRPr sz="1000" b="1">
                <a:solidFill>
                  <a:schemeClr val="tx1"/>
                </a:solidFill>
                <a:latin typeface="+mn-lt"/>
              </a:defRPr>
            </a:lvl6pPr>
            <a:lvl7pPr marL="2347913" indent="-95250" algn="l" rtl="0" fontAlgn="base">
              <a:spcBef>
                <a:spcPct val="20000"/>
              </a:spcBef>
              <a:spcAft>
                <a:spcPct val="0"/>
              </a:spcAft>
              <a:buClr>
                <a:srgbClr val="CC3300"/>
              </a:buClr>
              <a:buFont typeface="Wingdings" pitchFamily="2" charset="2"/>
              <a:buChar char="§"/>
              <a:defRPr sz="1000" b="1">
                <a:solidFill>
                  <a:schemeClr val="tx1"/>
                </a:solidFill>
                <a:latin typeface="+mn-lt"/>
              </a:defRPr>
            </a:lvl7pPr>
            <a:lvl8pPr marL="2805113" indent="-95250" algn="l" rtl="0" fontAlgn="base">
              <a:spcBef>
                <a:spcPct val="20000"/>
              </a:spcBef>
              <a:spcAft>
                <a:spcPct val="0"/>
              </a:spcAft>
              <a:buClr>
                <a:srgbClr val="CC3300"/>
              </a:buClr>
              <a:buFont typeface="Wingdings" pitchFamily="2" charset="2"/>
              <a:buChar char="§"/>
              <a:defRPr sz="1000" b="1">
                <a:solidFill>
                  <a:schemeClr val="tx1"/>
                </a:solidFill>
                <a:latin typeface="+mn-lt"/>
              </a:defRPr>
            </a:lvl8pPr>
            <a:lvl9pPr marL="3262313" indent="-95250" algn="l" rtl="0" fontAlgn="base">
              <a:spcBef>
                <a:spcPct val="20000"/>
              </a:spcBef>
              <a:spcAft>
                <a:spcPct val="0"/>
              </a:spcAft>
              <a:buClr>
                <a:srgbClr val="CC3300"/>
              </a:buClr>
              <a:buFont typeface="Wingdings" pitchFamily="2" charset="2"/>
              <a:buChar char="§"/>
              <a:defRPr sz="1000" b="1">
                <a:solidFill>
                  <a:schemeClr val="tx1"/>
                </a:solidFill>
                <a:latin typeface="+mn-lt"/>
              </a:defRPr>
            </a:lvl9pPr>
          </a:lstStyle>
          <a:p>
            <a:pPr marL="638175" marR="0" lvl="1" indent="-457200" algn="l" defTabSz="914400" rtl="0" eaLnBrk="0" fontAlgn="base" latinLnBrk="0" hangingPunct="0">
              <a:lnSpc>
                <a:spcPts val="2700"/>
              </a:lnSpc>
              <a:spcBef>
                <a:spcPts val="0"/>
              </a:spcBef>
              <a:spcAft>
                <a:spcPts val="0"/>
              </a:spcAft>
              <a:buClr>
                <a:srgbClr val="0066FF"/>
              </a:buClr>
              <a:buSzTx/>
              <a:buFont typeface="Wingdings" panose="05000000000000000000" pitchFamily="2" charset="2"/>
              <a:buChar char="q"/>
              <a:tabLst/>
              <a:defRPr/>
            </a:pPr>
            <a:r>
              <a:rPr kumimoji="0" lang="en-US" sz="2800" b="1" i="0" u="none" strike="noStrike" kern="0" cap="none" spc="0" normalizeH="0" baseline="0" noProof="0" dirty="0">
                <a:ln>
                  <a:noFill/>
                </a:ln>
                <a:solidFill>
                  <a:srgbClr val="2E3A6C"/>
                </a:solidFill>
                <a:effectLst/>
                <a:uLnTx/>
                <a:uFillTx/>
                <a:latin typeface="Garamond" panose="02020404030301010803" pitchFamily="18" charset="0"/>
              </a:rPr>
              <a:t>Auditing </a:t>
            </a:r>
          </a:p>
          <a:p>
            <a:pPr marL="1023937" marR="0" lvl="2" indent="-358775" algn="l" defTabSz="914400" rtl="0" eaLnBrk="0" fontAlgn="base" latinLnBrk="0" hangingPunct="0">
              <a:lnSpc>
                <a:spcPts val="2700"/>
              </a:lnSpc>
              <a:spcBef>
                <a:spcPts val="0"/>
              </a:spcBef>
              <a:spcAft>
                <a:spcPts val="0"/>
              </a:spcAft>
              <a:buClr>
                <a:srgbClr val="0066FF"/>
              </a:buClr>
              <a:buSzTx/>
              <a:buFont typeface="Wingdings" panose="05000000000000000000" pitchFamily="2" charset="2"/>
              <a:buChar char="§"/>
              <a:tabLst/>
              <a:defRPr/>
            </a:pPr>
            <a:r>
              <a:rPr kumimoji="0" lang="en-US" sz="2400" b="1" i="0" u="none" strike="noStrike" kern="0" cap="none" spc="0" normalizeH="0" baseline="0" noProof="0" dirty="0">
                <a:ln>
                  <a:noFill/>
                </a:ln>
                <a:solidFill>
                  <a:srgbClr val="2E3A6C"/>
                </a:solidFill>
                <a:effectLst/>
                <a:uLnTx/>
                <a:uFillTx/>
                <a:latin typeface="Garamond" panose="02020404030301010803" pitchFamily="18" charset="0"/>
              </a:rPr>
              <a:t>Pre – audit for Capex, Specific Projects </a:t>
            </a:r>
            <a:r>
              <a:rPr kumimoji="0" lang="en-US" sz="2400" b="1" i="0" u="none" strike="noStrike" kern="0" cap="none" spc="0" normalizeH="0" baseline="0" noProof="0" dirty="0" err="1">
                <a:ln>
                  <a:noFill/>
                </a:ln>
                <a:solidFill>
                  <a:srgbClr val="2E3A6C"/>
                </a:solidFill>
                <a:effectLst/>
                <a:uLnTx/>
                <a:uFillTx/>
                <a:latin typeface="Garamond" panose="02020404030301010803" pitchFamily="18" charset="0"/>
              </a:rPr>
              <a:t>etc</a:t>
            </a:r>
            <a:endParaRPr kumimoji="0" lang="en-US" sz="2400" b="1" i="0" u="none" strike="noStrike" kern="0" cap="none" spc="0" normalizeH="0" baseline="0" noProof="0" dirty="0">
              <a:ln>
                <a:noFill/>
              </a:ln>
              <a:solidFill>
                <a:srgbClr val="2E3A6C"/>
              </a:solidFill>
              <a:effectLst/>
              <a:uLnTx/>
              <a:uFillTx/>
              <a:latin typeface="Garamond" panose="02020404030301010803" pitchFamily="18" charset="0"/>
            </a:endParaRPr>
          </a:p>
          <a:p>
            <a:pPr marL="1023937" marR="0" lvl="2" indent="-358775" algn="l" defTabSz="914400" rtl="0" eaLnBrk="0" fontAlgn="base" latinLnBrk="0" hangingPunct="0">
              <a:lnSpc>
                <a:spcPts val="2700"/>
              </a:lnSpc>
              <a:spcBef>
                <a:spcPts val="0"/>
              </a:spcBef>
              <a:spcAft>
                <a:spcPts val="0"/>
              </a:spcAft>
              <a:buClr>
                <a:srgbClr val="0066FF"/>
              </a:buClr>
              <a:buSzTx/>
              <a:buFont typeface="Wingdings" panose="05000000000000000000" pitchFamily="2" charset="2"/>
              <a:buChar char="§"/>
              <a:tabLst/>
              <a:defRPr/>
            </a:pPr>
            <a:r>
              <a:rPr kumimoji="0" lang="en-US" sz="2400" b="1" i="0" u="none" strike="noStrike" kern="0" cap="none" spc="0" normalizeH="0" baseline="0" noProof="0" dirty="0">
                <a:ln>
                  <a:noFill/>
                </a:ln>
                <a:solidFill>
                  <a:srgbClr val="2E3A6C"/>
                </a:solidFill>
                <a:effectLst/>
                <a:uLnTx/>
                <a:uFillTx/>
                <a:latin typeface="Garamond" panose="02020404030301010803" pitchFamily="18" charset="0"/>
              </a:rPr>
              <a:t>Certification -  </a:t>
            </a:r>
            <a:r>
              <a:rPr kumimoji="0" lang="en-US" sz="2400" b="1" i="0" u="none" strike="noStrike" kern="0" cap="none" spc="0" normalizeH="0" baseline="0" noProof="0" dirty="0" err="1">
                <a:ln>
                  <a:noFill/>
                </a:ln>
                <a:solidFill>
                  <a:srgbClr val="2E3A6C"/>
                </a:solidFill>
                <a:effectLst/>
                <a:uLnTx/>
                <a:uFillTx/>
                <a:latin typeface="Garamond" panose="02020404030301010803" pitchFamily="18" charset="0"/>
              </a:rPr>
              <a:t>Utilisation</a:t>
            </a:r>
            <a:r>
              <a:rPr kumimoji="0" lang="en-US" sz="2400" b="1" i="0" u="none" strike="noStrike" kern="0" cap="none" spc="0" normalizeH="0" baseline="0" noProof="0" dirty="0">
                <a:ln>
                  <a:noFill/>
                </a:ln>
                <a:solidFill>
                  <a:srgbClr val="2E3A6C"/>
                </a:solidFill>
                <a:effectLst/>
                <a:uLnTx/>
                <a:uFillTx/>
                <a:latin typeface="Garamond" panose="02020404030301010803" pitchFamily="18" charset="0"/>
              </a:rPr>
              <a:t> Certificates</a:t>
            </a:r>
          </a:p>
          <a:p>
            <a:pPr marL="1023937" marR="0" lvl="2" indent="-358775" algn="l" defTabSz="914400" rtl="0" eaLnBrk="0" fontAlgn="base" latinLnBrk="0" hangingPunct="0">
              <a:lnSpc>
                <a:spcPts val="2700"/>
              </a:lnSpc>
              <a:spcBef>
                <a:spcPts val="0"/>
              </a:spcBef>
              <a:spcAft>
                <a:spcPts val="0"/>
              </a:spcAft>
              <a:buClr>
                <a:srgbClr val="0066FF"/>
              </a:buClr>
              <a:buSzTx/>
              <a:buFont typeface="Wingdings" panose="05000000000000000000" pitchFamily="2" charset="2"/>
              <a:buChar char="§"/>
              <a:tabLst/>
              <a:defRPr/>
            </a:pPr>
            <a:r>
              <a:rPr kumimoji="0" lang="en-US" sz="2400" b="1" i="0" u="none" strike="noStrike" kern="0" cap="none" spc="0" normalizeH="0" baseline="0" noProof="0" dirty="0">
                <a:ln>
                  <a:noFill/>
                </a:ln>
                <a:solidFill>
                  <a:srgbClr val="2E3A6C"/>
                </a:solidFill>
                <a:effectLst/>
                <a:uLnTx/>
                <a:uFillTx/>
                <a:latin typeface="Garamond" panose="02020404030301010803" pitchFamily="18" charset="0"/>
              </a:rPr>
              <a:t>Internal Audit</a:t>
            </a:r>
          </a:p>
          <a:p>
            <a:pPr marL="1023937" marR="0" lvl="2" indent="-358775" algn="l" defTabSz="914400" rtl="0" eaLnBrk="0" fontAlgn="base" latinLnBrk="0" hangingPunct="0">
              <a:lnSpc>
                <a:spcPts val="2700"/>
              </a:lnSpc>
              <a:spcBef>
                <a:spcPts val="0"/>
              </a:spcBef>
              <a:spcAft>
                <a:spcPts val="0"/>
              </a:spcAft>
              <a:buClr>
                <a:srgbClr val="0066FF"/>
              </a:buClr>
              <a:buSzTx/>
              <a:buFont typeface="Wingdings" panose="05000000000000000000" pitchFamily="2" charset="2"/>
              <a:buChar char="§"/>
              <a:tabLst/>
              <a:defRPr/>
            </a:pPr>
            <a:r>
              <a:rPr kumimoji="0" lang="en-US" sz="2400" b="1" i="0" u="none" strike="noStrike" kern="0" cap="none" spc="0" normalizeH="0" baseline="0" noProof="0" dirty="0">
                <a:ln>
                  <a:noFill/>
                </a:ln>
                <a:solidFill>
                  <a:srgbClr val="2E3A6C"/>
                </a:solidFill>
                <a:effectLst/>
                <a:uLnTx/>
                <a:uFillTx/>
                <a:latin typeface="Garamond" panose="02020404030301010803" pitchFamily="18" charset="0"/>
              </a:rPr>
              <a:t>Assisting in clearing Local Fund Audit on transition to Accrual</a:t>
            </a:r>
          </a:p>
          <a:p>
            <a:pPr marL="1023937" marR="0" lvl="2" indent="-358775" algn="l" defTabSz="914400" rtl="0" eaLnBrk="0" fontAlgn="base" latinLnBrk="0" hangingPunct="0">
              <a:lnSpc>
                <a:spcPts val="2700"/>
              </a:lnSpc>
              <a:spcBef>
                <a:spcPts val="0"/>
              </a:spcBef>
              <a:spcAft>
                <a:spcPts val="0"/>
              </a:spcAft>
              <a:buClr>
                <a:srgbClr val="0066FF"/>
              </a:buClr>
              <a:buSzTx/>
              <a:buFont typeface="Wingdings" panose="05000000000000000000" pitchFamily="2" charset="2"/>
              <a:buChar char="§"/>
              <a:tabLst/>
              <a:defRPr/>
            </a:pPr>
            <a:r>
              <a:rPr kumimoji="0" lang="en-US" sz="2400" b="1" i="0" u="none" strike="noStrike" kern="0" cap="none" spc="0" normalizeH="0" baseline="0" noProof="0" dirty="0">
                <a:ln>
                  <a:noFill/>
                </a:ln>
                <a:solidFill>
                  <a:srgbClr val="2E3A6C"/>
                </a:solidFill>
                <a:effectLst/>
                <a:uLnTx/>
                <a:uFillTx/>
                <a:latin typeface="Garamond" panose="02020404030301010803" pitchFamily="18" charset="0"/>
              </a:rPr>
              <a:t>Statutory Audit</a:t>
            </a:r>
          </a:p>
          <a:p>
            <a:pPr marL="638175" marR="0" lvl="1" indent="-457200" algn="l" defTabSz="914400" rtl="0" eaLnBrk="0" fontAlgn="base" latinLnBrk="0" hangingPunct="0">
              <a:lnSpc>
                <a:spcPts val="2700"/>
              </a:lnSpc>
              <a:spcBef>
                <a:spcPts val="0"/>
              </a:spcBef>
              <a:spcAft>
                <a:spcPts val="0"/>
              </a:spcAft>
              <a:buClr>
                <a:srgbClr val="0066FF"/>
              </a:buClr>
              <a:buSzTx/>
              <a:buFont typeface="Wingdings" panose="05000000000000000000" pitchFamily="2" charset="2"/>
              <a:buChar char="q"/>
              <a:tabLst/>
              <a:defRPr/>
            </a:pPr>
            <a:r>
              <a:rPr kumimoji="0" lang="en-US" sz="2800" b="1" i="0" u="none" strike="noStrike" kern="0" cap="none" spc="0" normalizeH="0" baseline="0" noProof="0" dirty="0">
                <a:ln>
                  <a:noFill/>
                </a:ln>
                <a:solidFill>
                  <a:srgbClr val="2E3A6C"/>
                </a:solidFill>
                <a:effectLst/>
                <a:uLnTx/>
                <a:uFillTx/>
                <a:latin typeface="Garamond" panose="02020404030301010803" pitchFamily="18" charset="0"/>
              </a:rPr>
              <a:t>Financial Controls </a:t>
            </a:r>
          </a:p>
          <a:p>
            <a:pPr marL="1023937" marR="0" lvl="2" indent="-358775" algn="l" defTabSz="914400" rtl="0" eaLnBrk="0" fontAlgn="base" latinLnBrk="0" hangingPunct="0">
              <a:lnSpc>
                <a:spcPts val="2700"/>
              </a:lnSpc>
              <a:spcBef>
                <a:spcPts val="0"/>
              </a:spcBef>
              <a:spcAft>
                <a:spcPts val="0"/>
              </a:spcAft>
              <a:buClr>
                <a:srgbClr val="0066FF"/>
              </a:buClr>
              <a:buSzTx/>
              <a:buFont typeface="Wingdings" panose="05000000000000000000" pitchFamily="2" charset="2"/>
              <a:buChar char="§"/>
              <a:tabLst/>
              <a:defRPr/>
            </a:pPr>
            <a:r>
              <a:rPr kumimoji="0" lang="en-US" sz="2400" b="1" i="0" u="none" strike="noStrike" kern="0" cap="none" spc="0" normalizeH="0" baseline="0" noProof="0" dirty="0">
                <a:ln>
                  <a:noFill/>
                </a:ln>
                <a:solidFill>
                  <a:srgbClr val="2E3A6C"/>
                </a:solidFill>
                <a:effectLst/>
                <a:uLnTx/>
                <a:uFillTx/>
                <a:latin typeface="Garamond" panose="02020404030301010803" pitchFamily="18" charset="0"/>
              </a:rPr>
              <a:t>Prescribing SOP for FC</a:t>
            </a:r>
          </a:p>
          <a:p>
            <a:pPr marL="1023937" marR="0" lvl="2" indent="-358775" algn="l" defTabSz="914400" rtl="0" eaLnBrk="0" fontAlgn="base" latinLnBrk="0" hangingPunct="0">
              <a:lnSpc>
                <a:spcPts val="2700"/>
              </a:lnSpc>
              <a:spcBef>
                <a:spcPts val="0"/>
              </a:spcBef>
              <a:spcAft>
                <a:spcPts val="0"/>
              </a:spcAft>
              <a:buClr>
                <a:srgbClr val="0066FF"/>
              </a:buClr>
              <a:buSzTx/>
              <a:buFont typeface="Wingdings" panose="05000000000000000000" pitchFamily="2" charset="2"/>
              <a:buChar char="§"/>
              <a:tabLst/>
              <a:defRPr/>
            </a:pPr>
            <a:r>
              <a:rPr kumimoji="0" lang="en-US" sz="2400" b="1" i="0" u="none" strike="noStrike" kern="0" cap="none" spc="0" normalizeH="0" baseline="0" noProof="0" dirty="0">
                <a:ln>
                  <a:noFill/>
                </a:ln>
                <a:solidFill>
                  <a:srgbClr val="2E3A6C"/>
                </a:solidFill>
                <a:effectLst/>
                <a:uLnTx/>
                <a:uFillTx/>
                <a:latin typeface="Garamond" panose="02020404030301010803" pitchFamily="18" charset="0"/>
              </a:rPr>
              <a:t>Improving Reporting &amp; Transparency</a:t>
            </a:r>
          </a:p>
          <a:p>
            <a:pPr marL="638175" marR="0" lvl="1" indent="-457200" algn="l" defTabSz="914400" rtl="0" eaLnBrk="0" fontAlgn="base" latinLnBrk="0" hangingPunct="0">
              <a:lnSpc>
                <a:spcPts val="2700"/>
              </a:lnSpc>
              <a:spcBef>
                <a:spcPts val="0"/>
              </a:spcBef>
              <a:spcAft>
                <a:spcPts val="0"/>
              </a:spcAft>
              <a:buClr>
                <a:srgbClr val="0066FF"/>
              </a:buClr>
              <a:buSzTx/>
              <a:buFont typeface="Wingdings" panose="05000000000000000000" pitchFamily="2" charset="2"/>
              <a:buChar char="q"/>
              <a:tabLst/>
              <a:defRPr/>
            </a:pPr>
            <a:r>
              <a:rPr kumimoji="0" lang="en-US" sz="2800" b="1" i="0" u="none" strike="noStrike" kern="0" cap="none" spc="0" normalizeH="0" baseline="0" noProof="0" dirty="0">
                <a:ln>
                  <a:noFill/>
                </a:ln>
                <a:solidFill>
                  <a:srgbClr val="2E3A6C"/>
                </a:solidFill>
                <a:effectLst/>
                <a:uLnTx/>
                <a:uFillTx/>
                <a:latin typeface="Garamond" panose="02020404030301010803" pitchFamily="18" charset="0"/>
              </a:rPr>
              <a:t>Other Services</a:t>
            </a:r>
          </a:p>
          <a:p>
            <a:pPr marL="1116013" marR="0" lvl="3" indent="-360363" algn="l" defTabSz="914400" rtl="0" eaLnBrk="0" fontAlgn="base" latinLnBrk="0" hangingPunct="0">
              <a:lnSpc>
                <a:spcPts val="2700"/>
              </a:lnSpc>
              <a:spcBef>
                <a:spcPts val="0"/>
              </a:spcBef>
              <a:spcAft>
                <a:spcPts val="0"/>
              </a:spcAft>
              <a:buClr>
                <a:srgbClr val="0066FF"/>
              </a:buClr>
              <a:buSzTx/>
              <a:buFont typeface="Wingdings" panose="05000000000000000000" pitchFamily="2" charset="2"/>
              <a:buChar char="§"/>
              <a:tabLst/>
              <a:defRPr/>
            </a:pPr>
            <a:r>
              <a:rPr kumimoji="0" lang="en-IN" sz="2400" b="1" i="0" u="none" strike="noStrike" kern="0" cap="none" spc="0" normalizeH="0" baseline="0" noProof="0" dirty="0">
                <a:ln>
                  <a:noFill/>
                </a:ln>
                <a:solidFill>
                  <a:srgbClr val="2E3A6C"/>
                </a:solidFill>
                <a:effectLst/>
                <a:uLnTx/>
                <a:uFillTx/>
                <a:latin typeface="Garamond" panose="02020404030301010803" pitchFamily="18" charset="0"/>
              </a:rPr>
              <a:t>Prepare Service level benchmarks -  for urban services</a:t>
            </a:r>
          </a:p>
          <a:p>
            <a:pPr marL="1116013" marR="0" lvl="3" indent="-360363" algn="l" defTabSz="914400" rtl="0" eaLnBrk="0" fontAlgn="base" latinLnBrk="0" hangingPunct="0">
              <a:lnSpc>
                <a:spcPts val="2700"/>
              </a:lnSpc>
              <a:spcBef>
                <a:spcPts val="0"/>
              </a:spcBef>
              <a:spcAft>
                <a:spcPts val="0"/>
              </a:spcAft>
              <a:buClr>
                <a:srgbClr val="0066FF"/>
              </a:buClr>
              <a:buSzTx/>
              <a:buFont typeface="Wingdings" panose="05000000000000000000" pitchFamily="2" charset="2"/>
              <a:buChar char="§"/>
              <a:tabLst/>
              <a:defRPr/>
            </a:pPr>
            <a:r>
              <a:rPr kumimoji="0" lang="en-IN" sz="2400" b="1" i="0" u="none" strike="noStrike" kern="0" cap="none" spc="0" normalizeH="0" baseline="0" noProof="0" dirty="0">
                <a:ln>
                  <a:noFill/>
                </a:ln>
                <a:solidFill>
                  <a:srgbClr val="2E3A6C"/>
                </a:solidFill>
                <a:effectLst/>
                <a:uLnTx/>
                <a:uFillTx/>
                <a:latin typeface="Garamond" panose="02020404030301010803" pitchFamily="18" charset="0"/>
              </a:rPr>
              <a:t>Assist in Integration of Services -  Birth / Death Certificates, Wheel Taxes, etc </a:t>
            </a:r>
          </a:p>
          <a:p>
            <a:pPr marL="1116013" marR="0" lvl="3" indent="-360363" algn="l" defTabSz="914400" rtl="0" eaLnBrk="0" fontAlgn="base" latinLnBrk="0" hangingPunct="0">
              <a:lnSpc>
                <a:spcPts val="2700"/>
              </a:lnSpc>
              <a:spcBef>
                <a:spcPts val="0"/>
              </a:spcBef>
              <a:spcAft>
                <a:spcPts val="0"/>
              </a:spcAft>
              <a:buClr>
                <a:srgbClr val="0066FF"/>
              </a:buClr>
              <a:buSzTx/>
              <a:buFont typeface="Wingdings" panose="05000000000000000000" pitchFamily="2" charset="2"/>
              <a:buChar char="§"/>
              <a:tabLst/>
              <a:defRPr/>
            </a:pPr>
            <a:r>
              <a:rPr kumimoji="0" lang="en-IN" sz="2400" b="1" i="0" u="none" strike="noStrike" kern="0" cap="none" spc="0" normalizeH="0" baseline="0" noProof="0" dirty="0">
                <a:ln>
                  <a:noFill/>
                </a:ln>
                <a:solidFill>
                  <a:srgbClr val="2E3A6C"/>
                </a:solidFill>
                <a:effectLst/>
                <a:uLnTx/>
                <a:uFillTx/>
                <a:latin typeface="Garamond" panose="02020404030301010803" pitchFamily="18" charset="0"/>
              </a:rPr>
              <a:t>GST &amp; Income Tax compliance </a:t>
            </a:r>
          </a:p>
          <a:p>
            <a:pPr marL="1116013" marR="0" lvl="3" indent="-360363" algn="l" defTabSz="914400" rtl="0" eaLnBrk="0" fontAlgn="base" latinLnBrk="0" hangingPunct="0">
              <a:lnSpc>
                <a:spcPts val="2700"/>
              </a:lnSpc>
              <a:spcBef>
                <a:spcPts val="0"/>
              </a:spcBef>
              <a:spcAft>
                <a:spcPts val="0"/>
              </a:spcAft>
              <a:buClr>
                <a:srgbClr val="FF9933"/>
              </a:buClr>
              <a:buSzTx/>
              <a:buFont typeface="Wingdings" panose="05000000000000000000" pitchFamily="2" charset="2"/>
              <a:buChar char="§"/>
              <a:tabLst/>
              <a:defRPr/>
            </a:pPr>
            <a:endParaRPr kumimoji="0" lang="en-US" sz="1800" b="1" i="0" u="none" strike="noStrike" kern="0" cap="none" spc="0" normalizeH="0" baseline="0" noProof="0" dirty="0">
              <a:ln>
                <a:noFill/>
              </a:ln>
              <a:solidFill>
                <a:srgbClr val="2E3A6C"/>
              </a:solidFill>
              <a:effectLst/>
              <a:uLnTx/>
              <a:uFillTx/>
              <a:latin typeface="Garamond" panose="02020404030301010803" pitchFamily="18" charset="0"/>
            </a:endParaRPr>
          </a:p>
          <a:p>
            <a:pPr marL="1023937" marR="0" lvl="2" indent="-358775" algn="l" defTabSz="914400" rtl="0" eaLnBrk="0" fontAlgn="base" latinLnBrk="0" hangingPunct="0">
              <a:lnSpc>
                <a:spcPct val="100000"/>
              </a:lnSpc>
              <a:spcBef>
                <a:spcPts val="0"/>
              </a:spcBef>
              <a:spcAft>
                <a:spcPts val="0"/>
              </a:spcAft>
              <a:buClr>
                <a:srgbClr val="FF9933"/>
              </a:buClr>
              <a:buSzTx/>
              <a:buFont typeface="Wingdings" panose="05000000000000000000" pitchFamily="2" charset="2"/>
              <a:buChar char="§"/>
              <a:tabLst/>
              <a:defRPr/>
            </a:pPr>
            <a:endParaRPr kumimoji="0" lang="en-US" sz="2400" b="1" i="0" u="none" strike="noStrike" kern="0" cap="none" spc="0" normalizeH="0" baseline="0" noProof="0" dirty="0">
              <a:ln>
                <a:noFill/>
              </a:ln>
              <a:solidFill>
                <a:srgbClr val="2E3A6C"/>
              </a:solidFill>
              <a:effectLst/>
              <a:uLnTx/>
              <a:uFillTx/>
              <a:latin typeface="Garamond" panose="02020404030301010803" pitchFamily="18" charset="0"/>
            </a:endParaRPr>
          </a:p>
          <a:p>
            <a:pPr marL="1023937" marR="0" lvl="2" indent="-358775" algn="l" defTabSz="914400" rtl="0" eaLnBrk="0" fontAlgn="base" latinLnBrk="0" hangingPunct="0">
              <a:lnSpc>
                <a:spcPct val="100000"/>
              </a:lnSpc>
              <a:spcBef>
                <a:spcPts val="0"/>
              </a:spcBef>
              <a:spcAft>
                <a:spcPts val="0"/>
              </a:spcAft>
              <a:buClr>
                <a:srgbClr val="FF9933"/>
              </a:buClr>
              <a:buSzTx/>
              <a:buFont typeface="Wingdings" panose="05000000000000000000" pitchFamily="2" charset="2"/>
              <a:buChar char="§"/>
              <a:tabLst/>
              <a:defRPr/>
            </a:pPr>
            <a:endParaRPr kumimoji="0" lang="en-US" sz="2400" b="1" i="0" u="none" strike="noStrike" kern="0" cap="none" spc="0" normalizeH="0" baseline="0" noProof="0" dirty="0">
              <a:ln>
                <a:noFill/>
              </a:ln>
              <a:solidFill>
                <a:srgbClr val="2E3A6C"/>
              </a:solidFill>
              <a:effectLst/>
              <a:uLnTx/>
              <a:uFillTx/>
              <a:latin typeface="Garamond" panose="02020404030301010803" pitchFamily="18" charset="0"/>
            </a:endParaRPr>
          </a:p>
          <a:p>
            <a:pPr marL="1023937" marR="0" lvl="2" indent="-358775" algn="l" defTabSz="914400" rtl="0" eaLnBrk="0" fontAlgn="base" latinLnBrk="0" hangingPunct="0">
              <a:lnSpc>
                <a:spcPct val="100000"/>
              </a:lnSpc>
              <a:spcBef>
                <a:spcPts val="0"/>
              </a:spcBef>
              <a:spcAft>
                <a:spcPts val="0"/>
              </a:spcAft>
              <a:buClr>
                <a:srgbClr val="FF9933"/>
              </a:buClr>
              <a:buSzTx/>
              <a:buFont typeface="Wingdings" panose="05000000000000000000" pitchFamily="2" charset="2"/>
              <a:buChar char="§"/>
              <a:tabLst/>
              <a:defRPr/>
            </a:pPr>
            <a:endParaRPr kumimoji="0" lang="en-US" sz="1600" b="1" i="0" u="none" strike="noStrike" kern="0" cap="none" spc="0" normalizeH="0" baseline="0" noProof="0" dirty="0">
              <a:ln>
                <a:noFill/>
              </a:ln>
              <a:solidFill>
                <a:srgbClr val="2E3A6C"/>
              </a:solidFill>
              <a:effectLst/>
              <a:uLnTx/>
              <a:uFillTx/>
              <a:latin typeface="Garamond" panose="02020404030301010803" pitchFamily="18" charset="0"/>
            </a:endParaRPr>
          </a:p>
          <a:p>
            <a:pPr marL="1023937" marR="0" lvl="2" indent="-358775" algn="l" defTabSz="914400" rtl="0" eaLnBrk="0" fontAlgn="base" latinLnBrk="0" hangingPunct="0">
              <a:lnSpc>
                <a:spcPct val="100000"/>
              </a:lnSpc>
              <a:spcBef>
                <a:spcPts val="0"/>
              </a:spcBef>
              <a:spcAft>
                <a:spcPts val="0"/>
              </a:spcAft>
              <a:buClr>
                <a:srgbClr val="FF9933"/>
              </a:buClr>
              <a:buSzTx/>
              <a:buFont typeface="Wingdings" panose="05000000000000000000" pitchFamily="2" charset="2"/>
              <a:buChar char="§"/>
              <a:tabLst/>
              <a:defRPr/>
            </a:pPr>
            <a:r>
              <a:rPr kumimoji="0" lang="en-US" sz="1600" b="1" i="0" u="none" strike="noStrike" kern="0" cap="none" spc="0" normalizeH="0" baseline="0" noProof="0" dirty="0">
                <a:ln>
                  <a:noFill/>
                </a:ln>
                <a:solidFill>
                  <a:srgbClr val="2E3A6C"/>
                </a:solidFill>
                <a:effectLst/>
                <a:uLnTx/>
                <a:uFillTx/>
                <a:latin typeface="Garamond" panose="02020404030301010803" pitchFamily="18" charset="0"/>
              </a:rPr>
              <a:t>	</a:t>
            </a:r>
          </a:p>
          <a:p>
            <a:pPr marL="195263" marR="0" lvl="0" indent="-195263" algn="l" defTabSz="914400" rtl="0" eaLnBrk="0" fontAlgn="base" latinLnBrk="0" hangingPunct="0">
              <a:lnSpc>
                <a:spcPct val="100000"/>
              </a:lnSpc>
              <a:spcBef>
                <a:spcPct val="20000"/>
              </a:spcBef>
              <a:spcAft>
                <a:spcPct val="0"/>
              </a:spcAft>
              <a:buClr>
                <a:srgbClr val="FF9933"/>
              </a:buClr>
              <a:buSzTx/>
              <a:buFont typeface="Wingdings" panose="05000000000000000000" pitchFamily="2" charset="2"/>
              <a:buChar char="§"/>
              <a:tabLst/>
              <a:defRPr/>
            </a:pPr>
            <a:endParaRPr kumimoji="0" lang="en-IN" sz="3000" b="1" i="0" u="none" strike="noStrike" kern="0" cap="none" spc="0" normalizeH="0" baseline="0" noProof="0" dirty="0">
              <a:ln>
                <a:noFill/>
              </a:ln>
              <a:solidFill>
                <a:srgbClr val="2E3A6C"/>
              </a:solidFill>
              <a:effectLst/>
              <a:uLnTx/>
              <a:uFillTx/>
              <a:latin typeface="Arial"/>
              <a:ea typeface="+mn-ea"/>
              <a:cs typeface="+mn-cs"/>
            </a:endParaRPr>
          </a:p>
        </p:txBody>
      </p:sp>
    </p:spTree>
    <p:extLst>
      <p:ext uri="{BB962C8B-B14F-4D97-AF65-F5344CB8AC3E}">
        <p14:creationId xmlns:p14="http://schemas.microsoft.com/office/powerpoint/2010/main" val="347829751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4B5AF-717A-56CE-871F-1A4350F0B104}"/>
              </a:ext>
            </a:extLst>
          </p:cNvPr>
          <p:cNvSpPr>
            <a:spLocks noGrp="1"/>
          </p:cNvSpPr>
          <p:nvPr>
            <p:ph type="title"/>
          </p:nvPr>
        </p:nvSpPr>
        <p:spPr/>
        <p:txBody>
          <a:bodyPr/>
          <a:lstStyle/>
          <a:p>
            <a:r>
              <a:rPr lang="en-US" sz="4400" dirty="0">
                <a:solidFill>
                  <a:schemeClr val="accent2">
                    <a:lumMod val="50000"/>
                  </a:schemeClr>
                </a:solidFill>
                <a:latin typeface="Amasis MT Pro Medium" panose="02040604050005020304" pitchFamily="18" charset="0"/>
              </a:rPr>
              <a:t>Role that a CA can play in all such Bodies</a:t>
            </a:r>
            <a:endParaRPr lang="en-US" dirty="0"/>
          </a:p>
        </p:txBody>
      </p:sp>
      <p:sp>
        <p:nvSpPr>
          <p:cNvPr id="3" name="Content Placeholder 2">
            <a:extLst>
              <a:ext uri="{FF2B5EF4-FFF2-40B4-BE49-F238E27FC236}">
                <a16:creationId xmlns:a16="http://schemas.microsoft.com/office/drawing/2014/main" id="{91810982-0C87-89E1-DCD7-D729BB1C14E4}"/>
              </a:ext>
            </a:extLst>
          </p:cNvPr>
          <p:cNvSpPr>
            <a:spLocks noGrp="1"/>
          </p:cNvSpPr>
          <p:nvPr>
            <p:ph idx="1"/>
          </p:nvPr>
        </p:nvSpPr>
        <p:spPr/>
        <p:txBody>
          <a:bodyPr/>
          <a:lstStyle/>
          <a:p>
            <a:pPr>
              <a:spcBef>
                <a:spcPct val="0"/>
              </a:spcBef>
              <a:buClr>
                <a:srgbClr val="FFC000"/>
              </a:buClr>
            </a:pPr>
            <a:r>
              <a:rPr lang="en-IN" altLang="en-US" sz="3200" dirty="0">
                <a:solidFill>
                  <a:schemeClr val="tx1"/>
                </a:solidFill>
                <a:latin typeface="Garamond" panose="02020404030301010803" pitchFamily="18" charset="0"/>
              </a:rPr>
              <a:t>Change-management – HR, systems, IT</a:t>
            </a:r>
          </a:p>
          <a:p>
            <a:pPr>
              <a:spcBef>
                <a:spcPct val="0"/>
              </a:spcBef>
              <a:buClr>
                <a:srgbClr val="FFC000"/>
              </a:buClr>
            </a:pPr>
            <a:r>
              <a:rPr lang="en-IN" altLang="en-US" sz="3200" dirty="0">
                <a:solidFill>
                  <a:schemeClr val="tx1"/>
                </a:solidFill>
                <a:latin typeface="Garamond" panose="02020404030301010803" pitchFamily="18" charset="0"/>
              </a:rPr>
              <a:t>Training (often in local language) – to </a:t>
            </a:r>
          </a:p>
          <a:p>
            <a:pPr lvl="2">
              <a:spcBef>
                <a:spcPct val="0"/>
              </a:spcBef>
              <a:buClr>
                <a:srgbClr val="FFC000"/>
              </a:buClr>
            </a:pPr>
            <a:r>
              <a:rPr lang="en-IN" altLang="en-US" sz="3200" dirty="0">
                <a:solidFill>
                  <a:schemeClr val="tx1"/>
                </a:solidFill>
                <a:latin typeface="Garamond" panose="02020404030301010803" pitchFamily="18" charset="0"/>
              </a:rPr>
              <a:t>Top officials, </a:t>
            </a:r>
          </a:p>
          <a:p>
            <a:pPr lvl="2">
              <a:spcBef>
                <a:spcPct val="0"/>
              </a:spcBef>
              <a:buClr>
                <a:srgbClr val="FFC000"/>
              </a:buClr>
            </a:pPr>
            <a:r>
              <a:rPr lang="en-IN" altLang="en-US" sz="3200" dirty="0">
                <a:solidFill>
                  <a:schemeClr val="tx1"/>
                </a:solidFill>
                <a:latin typeface="Garamond" panose="02020404030301010803" pitchFamily="18" charset="0"/>
              </a:rPr>
              <a:t>Accounts staff </a:t>
            </a:r>
          </a:p>
          <a:p>
            <a:pPr lvl="2">
              <a:spcBef>
                <a:spcPct val="0"/>
              </a:spcBef>
              <a:buClr>
                <a:srgbClr val="FFC000"/>
              </a:buClr>
            </a:pPr>
            <a:r>
              <a:rPr lang="en-IN" altLang="en-US" sz="3200" dirty="0">
                <a:solidFill>
                  <a:schemeClr val="tx1"/>
                </a:solidFill>
                <a:latin typeface="Garamond" panose="02020404030301010803" pitchFamily="18" charset="0"/>
              </a:rPr>
              <a:t>Elected Members Councillors </a:t>
            </a:r>
            <a:r>
              <a:rPr lang="en-IN" altLang="en-US" sz="2800" dirty="0">
                <a:solidFill>
                  <a:schemeClr val="tx1"/>
                </a:solidFill>
                <a:latin typeface="Garamond" panose="02020404030301010803" pitchFamily="18" charset="0"/>
              </a:rPr>
              <a:t>(as Orientation)</a:t>
            </a:r>
            <a:endParaRPr lang="en-IN" altLang="en-US" sz="3200" dirty="0">
              <a:solidFill>
                <a:schemeClr val="tx1"/>
              </a:solidFill>
              <a:latin typeface="Garamond" panose="02020404030301010803" pitchFamily="18" charset="0"/>
            </a:endParaRPr>
          </a:p>
          <a:p>
            <a:pPr>
              <a:spcBef>
                <a:spcPct val="0"/>
              </a:spcBef>
              <a:buClr>
                <a:srgbClr val="FFC000"/>
              </a:buClr>
            </a:pPr>
            <a:r>
              <a:rPr lang="en-IN" altLang="en-US" sz="3200" dirty="0">
                <a:solidFill>
                  <a:schemeClr val="tx1"/>
                </a:solidFill>
                <a:latin typeface="Garamond" panose="02020404030301010803" pitchFamily="18" charset="0"/>
              </a:rPr>
              <a:t>Providing hand-holding support &amp; ongoing troubleshooting </a:t>
            </a:r>
          </a:p>
          <a:p>
            <a:pPr>
              <a:spcBef>
                <a:spcPct val="0"/>
              </a:spcBef>
              <a:buClr>
                <a:srgbClr val="FFC000"/>
              </a:buClr>
            </a:pPr>
            <a:r>
              <a:rPr lang="en-IN" altLang="en-US" sz="3200" dirty="0">
                <a:solidFill>
                  <a:schemeClr val="tx1"/>
                </a:solidFill>
                <a:latin typeface="Garamond" panose="02020404030301010803" pitchFamily="18" charset="0"/>
              </a:rPr>
              <a:t>Undertaking Statutory audit,  internal audit &amp; concurrent audit</a:t>
            </a:r>
          </a:p>
          <a:p>
            <a:pPr>
              <a:spcBef>
                <a:spcPct val="0"/>
              </a:spcBef>
              <a:buClr>
                <a:srgbClr val="FFC000"/>
              </a:buClr>
            </a:pPr>
            <a:r>
              <a:rPr lang="en-IN" altLang="en-US" sz="3200" dirty="0">
                <a:solidFill>
                  <a:schemeClr val="tx1"/>
                </a:solidFill>
                <a:latin typeface="Garamond" panose="02020404030301010803" pitchFamily="18" charset="0"/>
              </a:rPr>
              <a:t>Local Fund -Auditor Training</a:t>
            </a:r>
          </a:p>
          <a:p>
            <a:pPr>
              <a:spcBef>
                <a:spcPct val="0"/>
              </a:spcBef>
              <a:buClr>
                <a:srgbClr val="FFC000"/>
              </a:buClr>
            </a:pPr>
            <a:r>
              <a:rPr lang="en-IN" altLang="en-US" sz="3200" dirty="0">
                <a:solidFill>
                  <a:schemeClr val="tx1"/>
                </a:solidFill>
                <a:latin typeface="Garamond" panose="02020404030301010803" pitchFamily="18" charset="0"/>
              </a:rPr>
              <a:t>Financial Analysis, Budgeting &amp; Planning</a:t>
            </a:r>
            <a:endParaRPr kumimoji="1" lang="en-US" altLang="en-US" sz="1800" dirty="0"/>
          </a:p>
          <a:p>
            <a:endParaRPr lang="en-US" dirty="0"/>
          </a:p>
        </p:txBody>
      </p:sp>
      <p:sp>
        <p:nvSpPr>
          <p:cNvPr id="4" name="Date Placeholder 3">
            <a:extLst>
              <a:ext uri="{FF2B5EF4-FFF2-40B4-BE49-F238E27FC236}">
                <a16:creationId xmlns:a16="http://schemas.microsoft.com/office/drawing/2014/main" id="{6FC08A8E-CF1D-C7D1-3A7D-9FA98E430AFE}"/>
              </a:ext>
            </a:extLst>
          </p:cNvPr>
          <p:cNvSpPr>
            <a:spLocks noGrp="1"/>
          </p:cNvSpPr>
          <p:nvPr>
            <p:ph type="dt" sz="half" idx="10"/>
          </p:nvPr>
        </p:nvSpPr>
        <p:spPr/>
        <p:txBody>
          <a:bodyPr/>
          <a:lstStyle/>
          <a:p>
            <a:r>
              <a:rPr lang="en-US"/>
              <a:t>7th May 2024</a:t>
            </a:r>
            <a:endParaRPr lang="en-US" dirty="0"/>
          </a:p>
        </p:txBody>
      </p:sp>
      <p:sp>
        <p:nvSpPr>
          <p:cNvPr id="5" name="Footer Placeholder 4">
            <a:extLst>
              <a:ext uri="{FF2B5EF4-FFF2-40B4-BE49-F238E27FC236}">
                <a16:creationId xmlns:a16="http://schemas.microsoft.com/office/drawing/2014/main" id="{8873FC10-5AB9-24F0-BE67-483171095ACC}"/>
              </a:ext>
            </a:extLst>
          </p:cNvPr>
          <p:cNvSpPr>
            <a:spLocks noGrp="1"/>
          </p:cNvSpPr>
          <p:nvPr>
            <p:ph type="ftr" sz="quarter" idx="11"/>
          </p:nvPr>
        </p:nvSpPr>
        <p:spPr/>
        <p:txBody>
          <a:bodyPr/>
          <a:lstStyle/>
          <a:p>
            <a:r>
              <a:rPr lang="en-US"/>
              <a:t>Jayant Gokhale FCA LLB - Mumbai - jayant@icai.org</a:t>
            </a:r>
            <a:endParaRPr lang="en-US" dirty="0"/>
          </a:p>
        </p:txBody>
      </p:sp>
      <p:sp>
        <p:nvSpPr>
          <p:cNvPr id="6" name="Slide Number Placeholder 5">
            <a:extLst>
              <a:ext uri="{FF2B5EF4-FFF2-40B4-BE49-F238E27FC236}">
                <a16:creationId xmlns:a16="http://schemas.microsoft.com/office/drawing/2014/main" id="{869BD6DA-2417-5E75-80D8-AFAE88686C41}"/>
              </a:ext>
            </a:extLst>
          </p:cNvPr>
          <p:cNvSpPr>
            <a:spLocks noGrp="1"/>
          </p:cNvSpPr>
          <p:nvPr>
            <p:ph type="sldNum" sz="quarter" idx="12"/>
          </p:nvPr>
        </p:nvSpPr>
        <p:spPr/>
        <p:txBody>
          <a:bodyPr/>
          <a:lstStyle/>
          <a:p>
            <a:fld id="{6B0F69E8-2CD7-4234-A453-A9D1115D1DB0}" type="slidenum">
              <a:rPr lang="en-US" smtClean="0"/>
              <a:pPr/>
              <a:t>18</a:t>
            </a:fld>
            <a:endParaRPr lang="en-US" dirty="0"/>
          </a:p>
        </p:txBody>
      </p:sp>
    </p:spTree>
    <p:extLst>
      <p:ext uri="{BB962C8B-B14F-4D97-AF65-F5344CB8AC3E}">
        <p14:creationId xmlns:p14="http://schemas.microsoft.com/office/powerpoint/2010/main" val="1504467263"/>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9406D-E79E-A733-613C-10B5C92A4684}"/>
              </a:ext>
            </a:extLst>
          </p:cNvPr>
          <p:cNvSpPr>
            <a:spLocks noGrp="1"/>
          </p:cNvSpPr>
          <p:nvPr>
            <p:ph type="title"/>
          </p:nvPr>
        </p:nvSpPr>
        <p:spPr/>
        <p:txBody>
          <a:bodyPr/>
          <a:lstStyle/>
          <a:p>
            <a:r>
              <a:rPr lang="en-US" altLang="en-US" sz="4000" dirty="0">
                <a:solidFill>
                  <a:schemeClr val="accent2">
                    <a:lumMod val="50000"/>
                  </a:schemeClr>
                </a:solidFill>
                <a:latin typeface="Amasis MT Pro Medium" panose="02040604050005020304" pitchFamily="18" charset="0"/>
              </a:rPr>
              <a:t>Role of CAs in Govt &amp; Urban Local Bodies</a:t>
            </a:r>
            <a:endParaRPr lang="en-US" sz="4000" dirty="0">
              <a:solidFill>
                <a:schemeClr val="accent2">
                  <a:lumMod val="50000"/>
                </a:schemeClr>
              </a:solidFill>
              <a:latin typeface="Amasis MT Pro Medium" panose="02040604050005020304" pitchFamily="18" charset="0"/>
            </a:endParaRPr>
          </a:p>
        </p:txBody>
      </p:sp>
      <p:sp>
        <p:nvSpPr>
          <p:cNvPr id="3" name="Content Placeholder 2">
            <a:extLst>
              <a:ext uri="{FF2B5EF4-FFF2-40B4-BE49-F238E27FC236}">
                <a16:creationId xmlns:a16="http://schemas.microsoft.com/office/drawing/2014/main" id="{7CF9C5E4-BC57-514D-B208-230D724BDEF3}"/>
              </a:ext>
            </a:extLst>
          </p:cNvPr>
          <p:cNvSpPr>
            <a:spLocks noGrp="1"/>
          </p:cNvSpPr>
          <p:nvPr>
            <p:ph idx="1"/>
          </p:nvPr>
        </p:nvSpPr>
        <p:spPr/>
        <p:txBody>
          <a:bodyPr/>
          <a:lstStyle/>
          <a:p>
            <a:pPr>
              <a:spcBef>
                <a:spcPct val="0"/>
              </a:spcBef>
              <a:spcAft>
                <a:spcPts val="600"/>
              </a:spcAft>
            </a:pPr>
            <a:r>
              <a:rPr lang="en-IN" altLang="en-US" sz="2800" dirty="0">
                <a:latin typeface="Garamond" panose="02020404030301010803" pitchFamily="18" charset="0"/>
              </a:rPr>
              <a:t>Identifying relevant data to capture</a:t>
            </a:r>
          </a:p>
          <a:p>
            <a:pPr>
              <a:spcBef>
                <a:spcPct val="0"/>
              </a:spcBef>
              <a:spcAft>
                <a:spcPts val="600"/>
              </a:spcAft>
            </a:pPr>
            <a:r>
              <a:rPr lang="en-IN" altLang="en-US" sz="2800" dirty="0">
                <a:latin typeface="Garamond" panose="02020404030301010803" pitchFamily="18" charset="0"/>
              </a:rPr>
              <a:t>Identifying sources of correct data &amp; methodologies of validation </a:t>
            </a:r>
          </a:p>
          <a:p>
            <a:pPr>
              <a:spcBef>
                <a:spcPct val="0"/>
              </a:spcBef>
              <a:spcAft>
                <a:spcPts val="600"/>
              </a:spcAft>
            </a:pPr>
            <a:r>
              <a:rPr lang="en-IN" altLang="en-US" sz="2800" dirty="0">
                <a:latin typeface="Garamond" panose="02020404030301010803" pitchFamily="18" charset="0"/>
              </a:rPr>
              <a:t>Planning and implementing Systematic, </a:t>
            </a:r>
            <a:br>
              <a:rPr lang="en-IN" altLang="en-US" sz="2800" dirty="0">
                <a:latin typeface="Garamond" panose="02020404030301010803" pitchFamily="18" charset="0"/>
              </a:rPr>
            </a:br>
            <a:r>
              <a:rPr lang="en-IN" altLang="en-US" sz="2800" dirty="0">
                <a:latin typeface="Garamond" panose="02020404030301010803" pitchFamily="18" charset="0"/>
              </a:rPr>
              <a:t>Cost-effective and reliable capture of the data</a:t>
            </a:r>
          </a:p>
          <a:p>
            <a:pPr>
              <a:spcBef>
                <a:spcPct val="0"/>
              </a:spcBef>
              <a:spcAft>
                <a:spcPts val="600"/>
              </a:spcAft>
            </a:pPr>
            <a:r>
              <a:rPr lang="en-IN" altLang="en-US" sz="2800" dirty="0">
                <a:latin typeface="Garamond" panose="02020404030301010803" pitchFamily="18" charset="0"/>
              </a:rPr>
              <a:t>Preparation of Opening Balance Sheet.</a:t>
            </a:r>
          </a:p>
          <a:p>
            <a:pPr>
              <a:spcBef>
                <a:spcPct val="0"/>
              </a:spcBef>
              <a:spcAft>
                <a:spcPts val="600"/>
              </a:spcAft>
            </a:pPr>
            <a:r>
              <a:rPr lang="en-IN" altLang="en-US" sz="2800" dirty="0">
                <a:latin typeface="Garamond" panose="02020404030301010803" pitchFamily="18" charset="0"/>
              </a:rPr>
              <a:t>Planning implementation &amp; supervision </a:t>
            </a:r>
          </a:p>
          <a:p>
            <a:endParaRPr lang="en-US" dirty="0"/>
          </a:p>
        </p:txBody>
      </p:sp>
      <p:sp>
        <p:nvSpPr>
          <p:cNvPr id="4" name="Date Placeholder 3">
            <a:extLst>
              <a:ext uri="{FF2B5EF4-FFF2-40B4-BE49-F238E27FC236}">
                <a16:creationId xmlns:a16="http://schemas.microsoft.com/office/drawing/2014/main" id="{17A2FAF3-511B-12C0-6FE1-8B179B0323B4}"/>
              </a:ext>
            </a:extLst>
          </p:cNvPr>
          <p:cNvSpPr>
            <a:spLocks noGrp="1"/>
          </p:cNvSpPr>
          <p:nvPr>
            <p:ph type="dt" sz="half" idx="10"/>
          </p:nvPr>
        </p:nvSpPr>
        <p:spPr/>
        <p:txBody>
          <a:bodyPr/>
          <a:lstStyle/>
          <a:p>
            <a:r>
              <a:rPr lang="en-US"/>
              <a:t>7th May 2024</a:t>
            </a:r>
            <a:endParaRPr lang="en-US" dirty="0"/>
          </a:p>
        </p:txBody>
      </p:sp>
      <p:sp>
        <p:nvSpPr>
          <p:cNvPr id="5" name="Footer Placeholder 4">
            <a:extLst>
              <a:ext uri="{FF2B5EF4-FFF2-40B4-BE49-F238E27FC236}">
                <a16:creationId xmlns:a16="http://schemas.microsoft.com/office/drawing/2014/main" id="{D7504EDA-FF1A-09F8-1DF3-91C22A61D0F3}"/>
              </a:ext>
            </a:extLst>
          </p:cNvPr>
          <p:cNvSpPr>
            <a:spLocks noGrp="1"/>
          </p:cNvSpPr>
          <p:nvPr>
            <p:ph type="ftr" sz="quarter" idx="11"/>
          </p:nvPr>
        </p:nvSpPr>
        <p:spPr/>
        <p:txBody>
          <a:bodyPr/>
          <a:lstStyle/>
          <a:p>
            <a:r>
              <a:rPr lang="en-US"/>
              <a:t>Jayant Gokhale FCA LLB - Mumbai - jayant@icai.org</a:t>
            </a:r>
            <a:endParaRPr lang="en-US" dirty="0"/>
          </a:p>
        </p:txBody>
      </p:sp>
      <p:sp>
        <p:nvSpPr>
          <p:cNvPr id="6" name="Slide Number Placeholder 5">
            <a:extLst>
              <a:ext uri="{FF2B5EF4-FFF2-40B4-BE49-F238E27FC236}">
                <a16:creationId xmlns:a16="http://schemas.microsoft.com/office/drawing/2014/main" id="{C8A2A7B6-8E65-5332-4CDC-E75A5A2B1584}"/>
              </a:ext>
            </a:extLst>
          </p:cNvPr>
          <p:cNvSpPr>
            <a:spLocks noGrp="1"/>
          </p:cNvSpPr>
          <p:nvPr>
            <p:ph type="sldNum" sz="quarter" idx="12"/>
          </p:nvPr>
        </p:nvSpPr>
        <p:spPr/>
        <p:txBody>
          <a:bodyPr/>
          <a:lstStyle/>
          <a:p>
            <a:fld id="{6B0F69E8-2CD7-4234-A453-A9D1115D1DB0}" type="slidenum">
              <a:rPr lang="en-US" smtClean="0"/>
              <a:pPr/>
              <a:t>19</a:t>
            </a:fld>
            <a:endParaRPr lang="en-US" dirty="0"/>
          </a:p>
        </p:txBody>
      </p:sp>
    </p:spTree>
    <p:extLst>
      <p:ext uri="{BB962C8B-B14F-4D97-AF65-F5344CB8AC3E}">
        <p14:creationId xmlns:p14="http://schemas.microsoft.com/office/powerpoint/2010/main" val="195531649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6DA8058A-8660-3B6E-0967-E50876C32984}"/>
              </a:ext>
            </a:extLst>
          </p:cNvPr>
          <p:cNvPicPr>
            <a:picLocks noGrp="1" noChangeAspect="1"/>
          </p:cNvPicPr>
          <p:nvPr>
            <p:ph idx="1"/>
          </p:nvPr>
        </p:nvPicPr>
        <p:blipFill>
          <a:blip r:embed="rId2"/>
          <a:stretch>
            <a:fillRect/>
          </a:stretch>
        </p:blipFill>
        <p:spPr>
          <a:xfrm>
            <a:off x="1772044" y="1393394"/>
            <a:ext cx="9396248" cy="4828450"/>
          </a:xfrm>
          <a:prstGeom prst="rect">
            <a:avLst/>
          </a:prstGeom>
        </p:spPr>
      </p:pic>
      <p:sp>
        <p:nvSpPr>
          <p:cNvPr id="4" name="Date Placeholder 3">
            <a:extLst>
              <a:ext uri="{FF2B5EF4-FFF2-40B4-BE49-F238E27FC236}">
                <a16:creationId xmlns:a16="http://schemas.microsoft.com/office/drawing/2014/main" id="{B6F5B417-A1D3-AAF7-B0F1-DE955E4925FA}"/>
              </a:ext>
            </a:extLst>
          </p:cNvPr>
          <p:cNvSpPr>
            <a:spLocks noGrp="1"/>
          </p:cNvSpPr>
          <p:nvPr>
            <p:ph type="dt" sz="half" idx="10"/>
          </p:nvPr>
        </p:nvSpPr>
        <p:spPr/>
        <p:txBody>
          <a:bodyPr/>
          <a:lstStyle/>
          <a:p>
            <a:r>
              <a:rPr lang="en-US"/>
              <a:t>7th May 2024</a:t>
            </a:r>
            <a:endParaRPr lang="en-US" dirty="0"/>
          </a:p>
        </p:txBody>
      </p:sp>
      <p:sp>
        <p:nvSpPr>
          <p:cNvPr id="5" name="Footer Placeholder 4">
            <a:extLst>
              <a:ext uri="{FF2B5EF4-FFF2-40B4-BE49-F238E27FC236}">
                <a16:creationId xmlns:a16="http://schemas.microsoft.com/office/drawing/2014/main" id="{B7906BE5-670B-7229-896E-009568B36D2E}"/>
              </a:ext>
            </a:extLst>
          </p:cNvPr>
          <p:cNvSpPr>
            <a:spLocks noGrp="1"/>
          </p:cNvSpPr>
          <p:nvPr>
            <p:ph type="ftr" sz="quarter" idx="11"/>
          </p:nvPr>
        </p:nvSpPr>
        <p:spPr/>
        <p:txBody>
          <a:bodyPr/>
          <a:lstStyle/>
          <a:p>
            <a:r>
              <a:rPr lang="en-US"/>
              <a:t>Jayant Gokhale FCA LLB - Mumbai - jayant@icai.org</a:t>
            </a:r>
            <a:endParaRPr lang="en-US" dirty="0"/>
          </a:p>
        </p:txBody>
      </p:sp>
      <p:sp>
        <p:nvSpPr>
          <p:cNvPr id="6" name="Slide Number Placeholder 5">
            <a:extLst>
              <a:ext uri="{FF2B5EF4-FFF2-40B4-BE49-F238E27FC236}">
                <a16:creationId xmlns:a16="http://schemas.microsoft.com/office/drawing/2014/main" id="{4DBC598B-3C0C-F77A-5BBA-E4CEF1154FAF}"/>
              </a:ext>
            </a:extLst>
          </p:cNvPr>
          <p:cNvSpPr>
            <a:spLocks noGrp="1"/>
          </p:cNvSpPr>
          <p:nvPr>
            <p:ph type="sldNum" sz="quarter" idx="12"/>
          </p:nvPr>
        </p:nvSpPr>
        <p:spPr/>
        <p:txBody>
          <a:bodyPr/>
          <a:lstStyle/>
          <a:p>
            <a:fld id="{6B0F69E8-2CD7-4234-A453-A9D1115D1DB0}" type="slidenum">
              <a:rPr lang="en-US" smtClean="0"/>
              <a:pPr/>
              <a:t>2</a:t>
            </a:fld>
            <a:endParaRPr lang="en-US" dirty="0"/>
          </a:p>
        </p:txBody>
      </p:sp>
      <p:sp>
        <p:nvSpPr>
          <p:cNvPr id="7" name="Title 1">
            <a:extLst>
              <a:ext uri="{FF2B5EF4-FFF2-40B4-BE49-F238E27FC236}">
                <a16:creationId xmlns:a16="http://schemas.microsoft.com/office/drawing/2014/main" id="{4484F7D4-78D0-8027-2F30-00602E4FEF0A}"/>
              </a:ext>
            </a:extLst>
          </p:cNvPr>
          <p:cNvSpPr txBox="1">
            <a:spLocks noGrp="1"/>
          </p:cNvSpPr>
          <p:nvPr>
            <p:ph type="title"/>
          </p:nvPr>
        </p:nvSpPr>
        <p:spPr>
          <a:xfrm>
            <a:off x="1109663" y="136525"/>
            <a:ext cx="10752312" cy="116399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IN" sz="3600" dirty="0">
                <a:solidFill>
                  <a:schemeClr val="accent2">
                    <a:lumMod val="50000"/>
                  </a:schemeClr>
                </a:solidFill>
                <a:latin typeface="Amasis MT Pro Medium" panose="02040604050005020304" pitchFamily="18" charset="0"/>
              </a:rPr>
              <a:t>Structure of Autonomous &amp; Local Bodies</a:t>
            </a:r>
            <a:br>
              <a:rPr lang="en-IN" sz="3600" dirty="0">
                <a:solidFill>
                  <a:schemeClr val="accent2">
                    <a:lumMod val="50000"/>
                  </a:schemeClr>
                </a:solidFill>
                <a:latin typeface="Amasis MT Pro Medium" panose="02040604050005020304" pitchFamily="18" charset="0"/>
              </a:rPr>
            </a:br>
            <a:r>
              <a:rPr lang="en-IN" sz="3600" dirty="0">
                <a:solidFill>
                  <a:schemeClr val="accent2">
                    <a:lumMod val="50000"/>
                  </a:schemeClr>
                </a:solidFill>
                <a:latin typeface="Amasis MT Pro Medium" panose="02040604050005020304" pitchFamily="18" charset="0"/>
              </a:rPr>
              <a:t>&amp; </a:t>
            </a:r>
            <a:r>
              <a:rPr lang="en-US" sz="3600" dirty="0">
                <a:solidFill>
                  <a:schemeClr val="accent2">
                    <a:lumMod val="50000"/>
                  </a:schemeClr>
                </a:solidFill>
                <a:latin typeface="Amasis MT Pro Medium" panose="02040604050005020304" pitchFamily="18" charset="0"/>
              </a:rPr>
              <a:t>Hierarchy of Applicable Legal Framework</a:t>
            </a:r>
          </a:p>
        </p:txBody>
      </p:sp>
      <p:sp>
        <p:nvSpPr>
          <p:cNvPr id="9" name="Rectangle: Rounded Corners 8">
            <a:extLst>
              <a:ext uri="{FF2B5EF4-FFF2-40B4-BE49-F238E27FC236}">
                <a16:creationId xmlns:a16="http://schemas.microsoft.com/office/drawing/2014/main" id="{C802BFDB-6E18-6D0F-8DA3-CC80E27C9F6E}"/>
              </a:ext>
            </a:extLst>
          </p:cNvPr>
          <p:cNvSpPr/>
          <p:nvPr/>
        </p:nvSpPr>
        <p:spPr>
          <a:xfrm>
            <a:off x="2093660" y="1691807"/>
            <a:ext cx="8759321" cy="891309"/>
          </a:xfrm>
          <a:prstGeom prst="roundRect">
            <a:avLst/>
          </a:prstGeom>
          <a:solidFill>
            <a:srgbClr val="00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Constitution of India</a:t>
            </a:r>
          </a:p>
        </p:txBody>
      </p:sp>
      <p:sp>
        <p:nvSpPr>
          <p:cNvPr id="10" name="Rectangle: Rounded Corners 9">
            <a:extLst>
              <a:ext uri="{FF2B5EF4-FFF2-40B4-BE49-F238E27FC236}">
                <a16:creationId xmlns:a16="http://schemas.microsoft.com/office/drawing/2014/main" id="{F939FFD0-7894-C8A8-07BA-39B82CB8938D}"/>
              </a:ext>
            </a:extLst>
          </p:cNvPr>
          <p:cNvSpPr/>
          <p:nvPr/>
        </p:nvSpPr>
        <p:spPr>
          <a:xfrm>
            <a:off x="2201932" y="2770064"/>
            <a:ext cx="2042146" cy="1357416"/>
          </a:xfrm>
          <a:prstGeom prst="roundRect">
            <a:avLst/>
          </a:prstGeom>
          <a:solidFill>
            <a:srgbClr val="00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Central Government - </a:t>
            </a:r>
            <a:r>
              <a:rPr lang="en-US" b="1" dirty="0" err="1"/>
              <a:t>UoI</a:t>
            </a:r>
            <a:endParaRPr lang="en-US" dirty="0"/>
          </a:p>
        </p:txBody>
      </p:sp>
      <p:sp>
        <p:nvSpPr>
          <p:cNvPr id="11" name="Rectangle: Rounded Corners 10">
            <a:extLst>
              <a:ext uri="{FF2B5EF4-FFF2-40B4-BE49-F238E27FC236}">
                <a16:creationId xmlns:a16="http://schemas.microsoft.com/office/drawing/2014/main" id="{0E70DFDB-59B1-6800-AAEE-578B43534FD5}"/>
              </a:ext>
            </a:extLst>
          </p:cNvPr>
          <p:cNvSpPr/>
          <p:nvPr/>
        </p:nvSpPr>
        <p:spPr>
          <a:xfrm>
            <a:off x="2201932" y="4635077"/>
            <a:ext cx="972364" cy="1079168"/>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2"/>
                </a:solidFill>
              </a:rPr>
              <a:t>Indian Trust Act</a:t>
            </a:r>
          </a:p>
        </p:txBody>
      </p:sp>
      <p:sp>
        <p:nvSpPr>
          <p:cNvPr id="2" name="Rectangle: Rounded Corners 1">
            <a:extLst>
              <a:ext uri="{FF2B5EF4-FFF2-40B4-BE49-F238E27FC236}">
                <a16:creationId xmlns:a16="http://schemas.microsoft.com/office/drawing/2014/main" id="{8A6D3980-A107-E5CC-A4F3-703E609BFA92}"/>
              </a:ext>
            </a:extLst>
          </p:cNvPr>
          <p:cNvSpPr/>
          <p:nvPr/>
        </p:nvSpPr>
        <p:spPr>
          <a:xfrm>
            <a:off x="6487319" y="2696805"/>
            <a:ext cx="2042146" cy="1357416"/>
          </a:xfrm>
          <a:prstGeom prst="roundRect">
            <a:avLst/>
          </a:prstGeom>
          <a:solidFill>
            <a:srgbClr val="00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State Governments</a:t>
            </a:r>
            <a:endParaRPr lang="en-US" dirty="0"/>
          </a:p>
        </p:txBody>
      </p:sp>
      <p:sp>
        <p:nvSpPr>
          <p:cNvPr id="3" name="Rectangle: Rounded Corners 2">
            <a:extLst>
              <a:ext uri="{FF2B5EF4-FFF2-40B4-BE49-F238E27FC236}">
                <a16:creationId xmlns:a16="http://schemas.microsoft.com/office/drawing/2014/main" id="{D0BCFA80-B679-AB22-240D-FEF873C942A8}"/>
              </a:ext>
            </a:extLst>
          </p:cNvPr>
          <p:cNvSpPr/>
          <p:nvPr/>
        </p:nvSpPr>
        <p:spPr>
          <a:xfrm>
            <a:off x="4570416" y="2717622"/>
            <a:ext cx="1386373" cy="1315782"/>
          </a:xfrm>
          <a:prstGeom prst="roundRect">
            <a:avLst/>
          </a:prstGeom>
          <a:solidFill>
            <a:srgbClr val="00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Union Territories</a:t>
            </a:r>
            <a:endParaRPr lang="en-US" dirty="0"/>
          </a:p>
        </p:txBody>
      </p:sp>
      <p:sp>
        <p:nvSpPr>
          <p:cNvPr id="12" name="Rectangle: Rounded Corners 11">
            <a:extLst>
              <a:ext uri="{FF2B5EF4-FFF2-40B4-BE49-F238E27FC236}">
                <a16:creationId xmlns:a16="http://schemas.microsoft.com/office/drawing/2014/main" id="{C4D0DACD-FA7D-9D43-7E67-019DED05F6C7}"/>
              </a:ext>
            </a:extLst>
          </p:cNvPr>
          <p:cNvSpPr/>
          <p:nvPr/>
        </p:nvSpPr>
        <p:spPr>
          <a:xfrm>
            <a:off x="4570416" y="4638650"/>
            <a:ext cx="1218682" cy="1079168"/>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2"/>
                </a:solidFill>
              </a:rPr>
              <a:t>Companies Act</a:t>
            </a:r>
          </a:p>
        </p:txBody>
      </p:sp>
      <p:sp>
        <p:nvSpPr>
          <p:cNvPr id="13" name="Rectangle: Rounded Corners 12">
            <a:extLst>
              <a:ext uri="{FF2B5EF4-FFF2-40B4-BE49-F238E27FC236}">
                <a16:creationId xmlns:a16="http://schemas.microsoft.com/office/drawing/2014/main" id="{DD42F100-B09F-D93A-4947-CFFE73469EE5}"/>
              </a:ext>
            </a:extLst>
          </p:cNvPr>
          <p:cNvSpPr/>
          <p:nvPr/>
        </p:nvSpPr>
        <p:spPr>
          <a:xfrm>
            <a:off x="3291210" y="4635078"/>
            <a:ext cx="1160384" cy="1079168"/>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2"/>
                </a:solidFill>
              </a:rPr>
              <a:t>Societies Registration Act</a:t>
            </a:r>
          </a:p>
        </p:txBody>
      </p:sp>
      <p:sp>
        <p:nvSpPr>
          <p:cNvPr id="14" name="Rectangle: Rounded Corners 13">
            <a:extLst>
              <a:ext uri="{FF2B5EF4-FFF2-40B4-BE49-F238E27FC236}">
                <a16:creationId xmlns:a16="http://schemas.microsoft.com/office/drawing/2014/main" id="{AAC2A13B-A9D1-D851-EDA5-8FFE35CB535F}"/>
              </a:ext>
            </a:extLst>
          </p:cNvPr>
          <p:cNvSpPr/>
          <p:nvPr/>
        </p:nvSpPr>
        <p:spPr>
          <a:xfrm>
            <a:off x="6536028" y="4573572"/>
            <a:ext cx="972364" cy="1161164"/>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2"/>
                </a:solidFill>
              </a:rPr>
              <a:t>State Trust Acts</a:t>
            </a:r>
          </a:p>
        </p:txBody>
      </p:sp>
      <p:sp>
        <p:nvSpPr>
          <p:cNvPr id="16" name="Rectangle: Rounded Corners 15">
            <a:extLst>
              <a:ext uri="{FF2B5EF4-FFF2-40B4-BE49-F238E27FC236}">
                <a16:creationId xmlns:a16="http://schemas.microsoft.com/office/drawing/2014/main" id="{F035F02D-FEB9-224E-AFBF-0D4307BE08B3}"/>
              </a:ext>
            </a:extLst>
          </p:cNvPr>
          <p:cNvSpPr/>
          <p:nvPr/>
        </p:nvSpPr>
        <p:spPr>
          <a:xfrm>
            <a:off x="7813326" y="4573572"/>
            <a:ext cx="1160384" cy="1109893"/>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2"/>
                </a:solidFill>
              </a:rPr>
              <a:t>State Co-op Societies Acts</a:t>
            </a:r>
          </a:p>
        </p:txBody>
      </p:sp>
      <p:sp>
        <p:nvSpPr>
          <p:cNvPr id="18" name="Rectangle: Rounded Corners 17">
            <a:extLst>
              <a:ext uri="{FF2B5EF4-FFF2-40B4-BE49-F238E27FC236}">
                <a16:creationId xmlns:a16="http://schemas.microsoft.com/office/drawing/2014/main" id="{9592CA1E-CA6B-F5F5-6AB1-BA8251F11577}"/>
              </a:ext>
            </a:extLst>
          </p:cNvPr>
          <p:cNvSpPr/>
          <p:nvPr/>
        </p:nvSpPr>
        <p:spPr>
          <a:xfrm>
            <a:off x="8857036" y="2675988"/>
            <a:ext cx="2042146" cy="1357416"/>
          </a:xfrm>
          <a:prstGeom prst="roundRect">
            <a:avLst/>
          </a:prstGeom>
          <a:solidFill>
            <a:srgbClr val="00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Local Bodies &amp; </a:t>
            </a:r>
          </a:p>
          <a:p>
            <a:pPr algn="ctr"/>
            <a:r>
              <a:rPr lang="en-US" b="1" dirty="0"/>
              <a:t>Panchayati Raj Institutions</a:t>
            </a:r>
            <a:endParaRPr lang="en-US" dirty="0"/>
          </a:p>
        </p:txBody>
      </p:sp>
    </p:spTree>
    <p:extLst>
      <p:ext uri="{BB962C8B-B14F-4D97-AF65-F5344CB8AC3E}">
        <p14:creationId xmlns:p14="http://schemas.microsoft.com/office/powerpoint/2010/main" val="2685191773"/>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21A60-123D-ACBA-1F64-06DD3663F219}"/>
              </a:ext>
            </a:extLst>
          </p:cNvPr>
          <p:cNvSpPr>
            <a:spLocks noGrp="1"/>
          </p:cNvSpPr>
          <p:nvPr>
            <p:ph type="title"/>
          </p:nvPr>
        </p:nvSpPr>
        <p:spPr/>
        <p:txBody>
          <a:bodyPr>
            <a:normAutofit fontScale="90000"/>
          </a:bodyPr>
          <a:lstStyle/>
          <a:p>
            <a:r>
              <a:rPr lang="en-US" altLang="en-US" sz="4400" dirty="0">
                <a:solidFill>
                  <a:schemeClr val="accent2">
                    <a:lumMod val="50000"/>
                  </a:schemeClr>
                </a:solidFill>
                <a:latin typeface="Amasis MT Pro Medium" panose="02040604050005020304" pitchFamily="18" charset="0"/>
              </a:rPr>
              <a:t>Role of CAs in Govt &amp; Urban Local Bodies</a:t>
            </a:r>
            <a:endParaRPr lang="en-US" dirty="0"/>
          </a:p>
        </p:txBody>
      </p:sp>
      <p:sp>
        <p:nvSpPr>
          <p:cNvPr id="3" name="Content Placeholder 2">
            <a:extLst>
              <a:ext uri="{FF2B5EF4-FFF2-40B4-BE49-F238E27FC236}">
                <a16:creationId xmlns:a16="http://schemas.microsoft.com/office/drawing/2014/main" id="{22A926A1-8537-04E2-AB68-8D2FB5D0C7AE}"/>
              </a:ext>
            </a:extLst>
          </p:cNvPr>
          <p:cNvSpPr>
            <a:spLocks noGrp="1"/>
          </p:cNvSpPr>
          <p:nvPr>
            <p:ph idx="1"/>
          </p:nvPr>
        </p:nvSpPr>
        <p:spPr/>
        <p:txBody>
          <a:bodyPr/>
          <a:lstStyle/>
          <a:p>
            <a:pPr marL="360363" indent="-360363"/>
            <a:r>
              <a:rPr lang="en-US" sz="2800" dirty="0">
                <a:latin typeface="Garamond" panose="02020404030301010803" pitchFamily="18" charset="0"/>
              </a:rPr>
              <a:t>Analysis of Expenses &amp; Outcomes </a:t>
            </a:r>
          </a:p>
          <a:p>
            <a:pPr marL="360363" indent="-360363"/>
            <a:r>
              <a:rPr lang="en-US" sz="2800" dirty="0">
                <a:latin typeface="Garamond" panose="02020404030301010803" pitchFamily="18" charset="0"/>
              </a:rPr>
              <a:t>Outcome Budgeting – will be the reality of tomorrow</a:t>
            </a:r>
            <a:endParaRPr lang="en-IN" sz="2800" dirty="0">
              <a:latin typeface="Garamond" panose="02020404030301010803" pitchFamily="18" charset="0"/>
            </a:endParaRPr>
          </a:p>
          <a:p>
            <a:pPr marL="360363" indent="-360363"/>
            <a:r>
              <a:rPr lang="en-US" sz="2800" dirty="0">
                <a:latin typeface="Garamond" panose="02020404030301010803" pitchFamily="18" charset="0"/>
              </a:rPr>
              <a:t>Potential for Market Borrowing (Bonds) – to be brought out- need for transparency &amp; accountability – this is different from Answerability in Govt. Hierarchy</a:t>
            </a:r>
            <a:endParaRPr lang="en-IN" sz="2800" dirty="0">
              <a:latin typeface="Garamond" panose="02020404030301010803" pitchFamily="18" charset="0"/>
            </a:endParaRPr>
          </a:p>
          <a:p>
            <a:pPr marL="360363" indent="-360363"/>
            <a:r>
              <a:rPr lang="en-US" sz="2800" dirty="0">
                <a:latin typeface="Garamond" panose="02020404030301010803" pitchFamily="18" charset="0"/>
              </a:rPr>
              <a:t>Need to have clarity of role of CA -  ON BOTH SIDES</a:t>
            </a:r>
            <a:endParaRPr lang="en-IN" sz="2800" dirty="0">
              <a:latin typeface="Garamond" panose="02020404030301010803" pitchFamily="18" charset="0"/>
            </a:endParaRPr>
          </a:p>
          <a:p>
            <a:endParaRPr lang="en-US" dirty="0"/>
          </a:p>
        </p:txBody>
      </p:sp>
      <p:sp>
        <p:nvSpPr>
          <p:cNvPr id="4" name="Date Placeholder 3">
            <a:extLst>
              <a:ext uri="{FF2B5EF4-FFF2-40B4-BE49-F238E27FC236}">
                <a16:creationId xmlns:a16="http://schemas.microsoft.com/office/drawing/2014/main" id="{269913D1-C61C-8833-4B3D-F3573B4587BD}"/>
              </a:ext>
            </a:extLst>
          </p:cNvPr>
          <p:cNvSpPr>
            <a:spLocks noGrp="1"/>
          </p:cNvSpPr>
          <p:nvPr>
            <p:ph type="dt" sz="half" idx="10"/>
          </p:nvPr>
        </p:nvSpPr>
        <p:spPr/>
        <p:txBody>
          <a:bodyPr/>
          <a:lstStyle/>
          <a:p>
            <a:r>
              <a:rPr lang="en-US"/>
              <a:t>7th May 2024</a:t>
            </a:r>
            <a:endParaRPr lang="en-US" dirty="0"/>
          </a:p>
        </p:txBody>
      </p:sp>
      <p:sp>
        <p:nvSpPr>
          <p:cNvPr id="5" name="Footer Placeholder 4">
            <a:extLst>
              <a:ext uri="{FF2B5EF4-FFF2-40B4-BE49-F238E27FC236}">
                <a16:creationId xmlns:a16="http://schemas.microsoft.com/office/drawing/2014/main" id="{54340DEA-D5D0-41B7-DD31-25FA462E2CB2}"/>
              </a:ext>
            </a:extLst>
          </p:cNvPr>
          <p:cNvSpPr>
            <a:spLocks noGrp="1"/>
          </p:cNvSpPr>
          <p:nvPr>
            <p:ph type="ftr" sz="quarter" idx="11"/>
          </p:nvPr>
        </p:nvSpPr>
        <p:spPr/>
        <p:txBody>
          <a:bodyPr/>
          <a:lstStyle/>
          <a:p>
            <a:r>
              <a:rPr lang="en-US"/>
              <a:t>Jayant Gokhale FCA LLB - Mumbai - jayant@icai.org</a:t>
            </a:r>
            <a:endParaRPr lang="en-US" dirty="0"/>
          </a:p>
        </p:txBody>
      </p:sp>
      <p:sp>
        <p:nvSpPr>
          <p:cNvPr id="6" name="Slide Number Placeholder 5">
            <a:extLst>
              <a:ext uri="{FF2B5EF4-FFF2-40B4-BE49-F238E27FC236}">
                <a16:creationId xmlns:a16="http://schemas.microsoft.com/office/drawing/2014/main" id="{5606E352-33BD-3F63-C727-B5558987174D}"/>
              </a:ext>
            </a:extLst>
          </p:cNvPr>
          <p:cNvSpPr>
            <a:spLocks noGrp="1"/>
          </p:cNvSpPr>
          <p:nvPr>
            <p:ph type="sldNum" sz="quarter" idx="12"/>
          </p:nvPr>
        </p:nvSpPr>
        <p:spPr/>
        <p:txBody>
          <a:bodyPr/>
          <a:lstStyle/>
          <a:p>
            <a:fld id="{6B0F69E8-2CD7-4234-A453-A9D1115D1DB0}" type="slidenum">
              <a:rPr lang="en-US" smtClean="0"/>
              <a:pPr/>
              <a:t>20</a:t>
            </a:fld>
            <a:endParaRPr lang="en-US" dirty="0"/>
          </a:p>
        </p:txBody>
      </p:sp>
    </p:spTree>
    <p:extLst>
      <p:ext uri="{BB962C8B-B14F-4D97-AF65-F5344CB8AC3E}">
        <p14:creationId xmlns:p14="http://schemas.microsoft.com/office/powerpoint/2010/main" val="186725850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8F4BA-86A4-3F2C-75AF-8F0EC9AD20B3}"/>
              </a:ext>
            </a:extLst>
          </p:cNvPr>
          <p:cNvSpPr>
            <a:spLocks noGrp="1"/>
          </p:cNvSpPr>
          <p:nvPr>
            <p:ph type="title"/>
          </p:nvPr>
        </p:nvSpPr>
        <p:spPr/>
        <p:txBody>
          <a:bodyPr/>
          <a:lstStyle/>
          <a:p>
            <a:pPr algn="ctr"/>
            <a:r>
              <a:rPr lang="en-US" sz="4000" dirty="0">
                <a:solidFill>
                  <a:schemeClr val="accent2">
                    <a:lumMod val="50000"/>
                  </a:schemeClr>
                </a:solidFill>
                <a:latin typeface="Amasis MT Pro Medium" panose="02040604050005020304" pitchFamily="18" charset="0"/>
              </a:rPr>
              <a:t>Challenge to the CA profession</a:t>
            </a:r>
          </a:p>
        </p:txBody>
      </p:sp>
      <p:sp>
        <p:nvSpPr>
          <p:cNvPr id="3" name="Content Placeholder 2">
            <a:extLst>
              <a:ext uri="{FF2B5EF4-FFF2-40B4-BE49-F238E27FC236}">
                <a16:creationId xmlns:a16="http://schemas.microsoft.com/office/drawing/2014/main" id="{F4BB2D20-3983-BCFF-F0AB-64D551EB66A8}"/>
              </a:ext>
            </a:extLst>
          </p:cNvPr>
          <p:cNvSpPr>
            <a:spLocks noGrp="1"/>
          </p:cNvSpPr>
          <p:nvPr>
            <p:ph idx="1"/>
          </p:nvPr>
        </p:nvSpPr>
        <p:spPr/>
        <p:txBody>
          <a:bodyPr/>
          <a:lstStyle/>
          <a:p>
            <a:pPr>
              <a:spcBef>
                <a:spcPct val="0"/>
              </a:spcBef>
              <a:buClr>
                <a:srgbClr val="FFC000"/>
              </a:buClr>
            </a:pPr>
            <a:r>
              <a:rPr lang="en-IN" altLang="en-US" sz="2800" b="0" dirty="0">
                <a:solidFill>
                  <a:schemeClr val="tx1"/>
                </a:solidFill>
                <a:latin typeface="Garamond" panose="02020404030301010803" pitchFamily="18" charset="0"/>
              </a:rPr>
              <a:t>Until Govt &amp; ULBs develop inhouse skills </a:t>
            </a:r>
          </a:p>
          <a:p>
            <a:pPr marL="722313" lvl="1" indent="-361950">
              <a:spcBef>
                <a:spcPct val="0"/>
              </a:spcBef>
              <a:buClr>
                <a:srgbClr val="FFC000"/>
              </a:buClr>
            </a:pPr>
            <a:r>
              <a:rPr lang="en-IN" altLang="en-US" b="0" dirty="0">
                <a:solidFill>
                  <a:schemeClr val="tx1"/>
                </a:solidFill>
                <a:latin typeface="Garamond" panose="02020404030301010803" pitchFamily="18" charset="0"/>
              </a:rPr>
              <a:t>possibly through engaging / employing professionals on competitive market linked payment</a:t>
            </a:r>
          </a:p>
          <a:p>
            <a:pPr>
              <a:spcBef>
                <a:spcPct val="0"/>
              </a:spcBef>
              <a:buClr>
                <a:srgbClr val="FFC000"/>
              </a:buClr>
            </a:pPr>
            <a:r>
              <a:rPr lang="en-IN" altLang="en-US" sz="2800" b="0" dirty="0">
                <a:solidFill>
                  <a:schemeClr val="tx1"/>
                </a:solidFill>
                <a:latin typeface="Garamond" panose="02020404030301010803" pitchFamily="18" charset="0"/>
              </a:rPr>
              <a:t>CAs must equip themselves for new role – </a:t>
            </a:r>
          </a:p>
          <a:p>
            <a:pPr marL="722313" lvl="1" indent="-361950">
              <a:spcBef>
                <a:spcPct val="0"/>
              </a:spcBef>
              <a:buClr>
                <a:srgbClr val="FFC000"/>
              </a:buClr>
            </a:pPr>
            <a:r>
              <a:rPr lang="en-IN" altLang="en-US" dirty="0">
                <a:solidFill>
                  <a:srgbClr val="00CC00"/>
                </a:solidFill>
                <a:highlight>
                  <a:srgbClr val="FFFF00"/>
                </a:highlight>
                <a:latin typeface="Garamond" panose="02020404030301010803" pitchFamily="18" charset="0"/>
              </a:rPr>
              <a:t>Change mindset from Auditors &amp; Fault finders </a:t>
            </a:r>
          </a:p>
          <a:p>
            <a:pPr marL="360363" lvl="1">
              <a:spcBef>
                <a:spcPct val="0"/>
              </a:spcBef>
              <a:buClr>
                <a:srgbClr val="FFC000"/>
              </a:buClr>
              <a:buNone/>
            </a:pPr>
            <a:r>
              <a:rPr lang="en-IN" altLang="en-US" dirty="0">
                <a:solidFill>
                  <a:srgbClr val="00CC00"/>
                </a:solidFill>
                <a:highlight>
                  <a:srgbClr val="FFFF00"/>
                </a:highlight>
                <a:latin typeface="Garamond" panose="02020404030301010803" pitchFamily="18" charset="0"/>
              </a:rPr>
              <a:t>	to Service Providers - Be Solution oriented</a:t>
            </a:r>
          </a:p>
          <a:p>
            <a:pPr marL="722313" lvl="1" indent="-361950">
              <a:spcBef>
                <a:spcPct val="0"/>
              </a:spcBef>
              <a:buClr>
                <a:srgbClr val="FFC000"/>
              </a:buClr>
            </a:pPr>
            <a:r>
              <a:rPr lang="en-IN" altLang="en-US" b="0" dirty="0">
                <a:solidFill>
                  <a:schemeClr val="tx1"/>
                </a:solidFill>
                <a:latin typeface="Garamond" panose="02020404030301010803" pitchFamily="18" charset="0"/>
              </a:rPr>
              <a:t>Tendering is here as a reality </a:t>
            </a:r>
          </a:p>
          <a:p>
            <a:pPr marL="722313" lvl="1" indent="-361950">
              <a:spcBef>
                <a:spcPct val="0"/>
              </a:spcBef>
              <a:buClr>
                <a:srgbClr val="FFC000"/>
              </a:buClr>
            </a:pPr>
            <a:r>
              <a:rPr lang="en-IN" altLang="en-US" b="0" dirty="0">
                <a:solidFill>
                  <a:schemeClr val="tx1"/>
                </a:solidFill>
                <a:latin typeface="Garamond" panose="02020404030301010803" pitchFamily="18" charset="0"/>
              </a:rPr>
              <a:t>Must understand its techniques &amp; nitty gritty</a:t>
            </a:r>
          </a:p>
          <a:p>
            <a:pPr marL="360363" indent="-360363">
              <a:spcBef>
                <a:spcPct val="0"/>
              </a:spcBef>
              <a:buClr>
                <a:srgbClr val="FFC000"/>
              </a:buClr>
            </a:pPr>
            <a:r>
              <a:rPr lang="en-IN" altLang="en-US" sz="2800" b="0" dirty="0">
                <a:solidFill>
                  <a:schemeClr val="tx1"/>
                </a:solidFill>
                <a:latin typeface="Garamond" panose="02020404030301010803" pitchFamily="18" charset="0"/>
              </a:rPr>
              <a:t>Appreciate &amp; Evaluate the risks &amp; gains involved</a:t>
            </a:r>
          </a:p>
          <a:p>
            <a:pPr>
              <a:spcBef>
                <a:spcPct val="0"/>
              </a:spcBef>
              <a:buClr>
                <a:srgbClr val="FFC000"/>
              </a:buClr>
            </a:pPr>
            <a:r>
              <a:rPr lang="en-IN" altLang="en-US" sz="3200" b="0" dirty="0">
                <a:solidFill>
                  <a:schemeClr val="tx1"/>
                </a:solidFill>
                <a:latin typeface="Garamond" panose="02020404030301010803" pitchFamily="18" charset="0"/>
              </a:rPr>
              <a:t>The opportunities are HUGE –</a:t>
            </a:r>
          </a:p>
          <a:p>
            <a:pPr>
              <a:spcBef>
                <a:spcPct val="0"/>
              </a:spcBef>
              <a:buClr>
                <a:srgbClr val="FFC000"/>
              </a:buClr>
            </a:pPr>
            <a:r>
              <a:rPr lang="en-IN" altLang="en-US" sz="3200" dirty="0">
                <a:solidFill>
                  <a:srgbClr val="00CC00"/>
                </a:solidFill>
                <a:latin typeface="Arial Black" panose="020B0A04020102020204" pitchFamily="34" charset="0"/>
              </a:rPr>
              <a:t>Do we as a profession have the ability and maturity to take them ?? </a:t>
            </a:r>
          </a:p>
          <a:p>
            <a:endParaRPr lang="en-US" dirty="0"/>
          </a:p>
        </p:txBody>
      </p:sp>
      <p:sp>
        <p:nvSpPr>
          <p:cNvPr id="4" name="Date Placeholder 3">
            <a:extLst>
              <a:ext uri="{FF2B5EF4-FFF2-40B4-BE49-F238E27FC236}">
                <a16:creationId xmlns:a16="http://schemas.microsoft.com/office/drawing/2014/main" id="{021DC47F-F6C0-E159-BC7F-40EFCFAA5082}"/>
              </a:ext>
            </a:extLst>
          </p:cNvPr>
          <p:cNvSpPr>
            <a:spLocks noGrp="1"/>
          </p:cNvSpPr>
          <p:nvPr>
            <p:ph type="dt" sz="half" idx="10"/>
          </p:nvPr>
        </p:nvSpPr>
        <p:spPr/>
        <p:txBody>
          <a:bodyPr/>
          <a:lstStyle/>
          <a:p>
            <a:r>
              <a:rPr lang="en-US"/>
              <a:t>7th May 2024</a:t>
            </a:r>
            <a:endParaRPr lang="en-US" dirty="0"/>
          </a:p>
        </p:txBody>
      </p:sp>
      <p:sp>
        <p:nvSpPr>
          <p:cNvPr id="5" name="Footer Placeholder 4">
            <a:extLst>
              <a:ext uri="{FF2B5EF4-FFF2-40B4-BE49-F238E27FC236}">
                <a16:creationId xmlns:a16="http://schemas.microsoft.com/office/drawing/2014/main" id="{95BB7169-7317-03A0-6B6C-90FDC3352822}"/>
              </a:ext>
            </a:extLst>
          </p:cNvPr>
          <p:cNvSpPr>
            <a:spLocks noGrp="1"/>
          </p:cNvSpPr>
          <p:nvPr>
            <p:ph type="ftr" sz="quarter" idx="11"/>
          </p:nvPr>
        </p:nvSpPr>
        <p:spPr/>
        <p:txBody>
          <a:bodyPr/>
          <a:lstStyle/>
          <a:p>
            <a:r>
              <a:rPr lang="en-US"/>
              <a:t>Jayant Gokhale FCA LLB - Mumbai - jayant@icai.org</a:t>
            </a:r>
            <a:endParaRPr lang="en-US" dirty="0"/>
          </a:p>
        </p:txBody>
      </p:sp>
      <p:sp>
        <p:nvSpPr>
          <p:cNvPr id="6" name="Slide Number Placeholder 5">
            <a:extLst>
              <a:ext uri="{FF2B5EF4-FFF2-40B4-BE49-F238E27FC236}">
                <a16:creationId xmlns:a16="http://schemas.microsoft.com/office/drawing/2014/main" id="{99BE8C0D-0217-C776-A2A4-1350BAD181EE}"/>
              </a:ext>
            </a:extLst>
          </p:cNvPr>
          <p:cNvSpPr>
            <a:spLocks noGrp="1"/>
          </p:cNvSpPr>
          <p:nvPr>
            <p:ph type="sldNum" sz="quarter" idx="12"/>
          </p:nvPr>
        </p:nvSpPr>
        <p:spPr/>
        <p:txBody>
          <a:bodyPr/>
          <a:lstStyle/>
          <a:p>
            <a:fld id="{6B0F69E8-2CD7-4234-A453-A9D1115D1DB0}" type="slidenum">
              <a:rPr lang="en-US" smtClean="0"/>
              <a:pPr/>
              <a:t>21</a:t>
            </a:fld>
            <a:endParaRPr lang="en-US" dirty="0"/>
          </a:p>
        </p:txBody>
      </p:sp>
    </p:spTree>
    <p:extLst>
      <p:ext uri="{BB962C8B-B14F-4D97-AF65-F5344CB8AC3E}">
        <p14:creationId xmlns:p14="http://schemas.microsoft.com/office/powerpoint/2010/main" val="72612378"/>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11F1E-C3F1-AC40-FA56-85119FABE9DE}"/>
              </a:ext>
            </a:extLst>
          </p:cNvPr>
          <p:cNvSpPr>
            <a:spLocks noGrp="1"/>
          </p:cNvSpPr>
          <p:nvPr>
            <p:ph type="title"/>
          </p:nvPr>
        </p:nvSpPr>
        <p:spPr/>
        <p:txBody>
          <a:bodyPr/>
          <a:lstStyle/>
          <a:p>
            <a:pPr algn="ctr"/>
            <a:r>
              <a:rPr lang="en-US" dirty="0">
                <a:solidFill>
                  <a:schemeClr val="accent2">
                    <a:lumMod val="50000"/>
                  </a:schemeClr>
                </a:solidFill>
                <a:latin typeface="Amasis MT Pro Medium" panose="02040604050005020304" pitchFamily="18" charset="0"/>
              </a:rPr>
              <a:t>In Conclusion</a:t>
            </a:r>
          </a:p>
        </p:txBody>
      </p:sp>
      <p:sp>
        <p:nvSpPr>
          <p:cNvPr id="3" name="Content Placeholder 2">
            <a:extLst>
              <a:ext uri="{FF2B5EF4-FFF2-40B4-BE49-F238E27FC236}">
                <a16:creationId xmlns:a16="http://schemas.microsoft.com/office/drawing/2014/main" id="{BDD37DD8-AAD4-0D2B-815D-1A113011533B}"/>
              </a:ext>
            </a:extLst>
          </p:cNvPr>
          <p:cNvSpPr>
            <a:spLocks noGrp="1"/>
          </p:cNvSpPr>
          <p:nvPr>
            <p:ph idx="1"/>
          </p:nvPr>
        </p:nvSpPr>
        <p:spPr/>
        <p:txBody>
          <a:bodyPr/>
          <a:lstStyle/>
          <a:p>
            <a:pPr marL="0" indent="0" algn="ctr">
              <a:buNone/>
            </a:pPr>
            <a:endParaRPr lang="en-US" altLang="en-US" sz="2800" dirty="0">
              <a:solidFill>
                <a:srgbClr val="000000"/>
              </a:solidFill>
              <a:latin typeface="Garamond" panose="02020404030301010803" pitchFamily="18" charset="0"/>
            </a:endParaRPr>
          </a:p>
          <a:p>
            <a:pPr marL="0" indent="0" algn="ctr">
              <a:buNone/>
            </a:pPr>
            <a:endParaRPr lang="en-US" altLang="en-US" dirty="0">
              <a:solidFill>
                <a:srgbClr val="000000"/>
              </a:solidFill>
              <a:latin typeface="Garamond" panose="02020404030301010803" pitchFamily="18" charset="0"/>
            </a:endParaRPr>
          </a:p>
          <a:p>
            <a:pPr marL="0" indent="0" algn="ctr">
              <a:buNone/>
            </a:pPr>
            <a:r>
              <a:rPr lang="en-US" altLang="en-US" sz="4000" dirty="0">
                <a:solidFill>
                  <a:srgbClr val="000000"/>
                </a:solidFill>
                <a:latin typeface="Garamond" panose="02020404030301010803" pitchFamily="18" charset="0"/>
              </a:rPr>
              <a:t>Any Questions  ? </a:t>
            </a:r>
            <a:endParaRPr lang="en-IN" altLang="en-US" sz="4000" dirty="0">
              <a:solidFill>
                <a:srgbClr val="000000"/>
              </a:solidFill>
              <a:latin typeface="Garamond" panose="02020404030301010803" pitchFamily="18" charset="0"/>
            </a:endParaRPr>
          </a:p>
          <a:p>
            <a:endParaRPr lang="en-US" dirty="0"/>
          </a:p>
        </p:txBody>
      </p:sp>
      <p:sp>
        <p:nvSpPr>
          <p:cNvPr id="4" name="Date Placeholder 3">
            <a:extLst>
              <a:ext uri="{FF2B5EF4-FFF2-40B4-BE49-F238E27FC236}">
                <a16:creationId xmlns:a16="http://schemas.microsoft.com/office/drawing/2014/main" id="{418438BB-77BB-00C3-0647-8FD26CE75123}"/>
              </a:ext>
            </a:extLst>
          </p:cNvPr>
          <p:cNvSpPr>
            <a:spLocks noGrp="1"/>
          </p:cNvSpPr>
          <p:nvPr>
            <p:ph type="dt" sz="half" idx="10"/>
          </p:nvPr>
        </p:nvSpPr>
        <p:spPr/>
        <p:txBody>
          <a:bodyPr/>
          <a:lstStyle/>
          <a:p>
            <a:r>
              <a:rPr lang="en-US"/>
              <a:t>7th May 2024</a:t>
            </a:r>
            <a:endParaRPr lang="en-US" dirty="0"/>
          </a:p>
        </p:txBody>
      </p:sp>
      <p:sp>
        <p:nvSpPr>
          <p:cNvPr id="5" name="Footer Placeholder 4">
            <a:extLst>
              <a:ext uri="{FF2B5EF4-FFF2-40B4-BE49-F238E27FC236}">
                <a16:creationId xmlns:a16="http://schemas.microsoft.com/office/drawing/2014/main" id="{8E792002-7928-63E7-58D5-6C68FF8C1DAC}"/>
              </a:ext>
            </a:extLst>
          </p:cNvPr>
          <p:cNvSpPr>
            <a:spLocks noGrp="1"/>
          </p:cNvSpPr>
          <p:nvPr>
            <p:ph type="ftr" sz="quarter" idx="11"/>
          </p:nvPr>
        </p:nvSpPr>
        <p:spPr/>
        <p:txBody>
          <a:bodyPr/>
          <a:lstStyle/>
          <a:p>
            <a:r>
              <a:rPr lang="en-US"/>
              <a:t>Jayant Gokhale FCA LLB - Mumbai - jayant@icai.org</a:t>
            </a:r>
            <a:endParaRPr lang="en-US" dirty="0"/>
          </a:p>
        </p:txBody>
      </p:sp>
      <p:sp>
        <p:nvSpPr>
          <p:cNvPr id="6" name="Slide Number Placeholder 5">
            <a:extLst>
              <a:ext uri="{FF2B5EF4-FFF2-40B4-BE49-F238E27FC236}">
                <a16:creationId xmlns:a16="http://schemas.microsoft.com/office/drawing/2014/main" id="{0BCB9D7A-06E6-3B3C-A531-A8907A5F2ECA}"/>
              </a:ext>
            </a:extLst>
          </p:cNvPr>
          <p:cNvSpPr>
            <a:spLocks noGrp="1"/>
          </p:cNvSpPr>
          <p:nvPr>
            <p:ph type="sldNum" sz="quarter" idx="12"/>
          </p:nvPr>
        </p:nvSpPr>
        <p:spPr/>
        <p:txBody>
          <a:bodyPr/>
          <a:lstStyle/>
          <a:p>
            <a:fld id="{6B0F69E8-2CD7-4234-A453-A9D1115D1DB0}" type="slidenum">
              <a:rPr lang="en-US" smtClean="0"/>
              <a:pPr/>
              <a:t>22</a:t>
            </a:fld>
            <a:endParaRPr lang="en-US" dirty="0"/>
          </a:p>
        </p:txBody>
      </p:sp>
      <p:sp>
        <p:nvSpPr>
          <p:cNvPr id="7" name="Rectangle 1">
            <a:extLst>
              <a:ext uri="{FF2B5EF4-FFF2-40B4-BE49-F238E27FC236}">
                <a16:creationId xmlns:a16="http://schemas.microsoft.com/office/drawing/2014/main" id="{A56A08B6-5456-5C38-9E85-3E5B67217C1C}"/>
              </a:ext>
            </a:extLst>
          </p:cNvPr>
          <p:cNvSpPr txBox="1">
            <a:spLocks noChangeArrowheads="1"/>
          </p:cNvSpPr>
          <p:nvPr/>
        </p:nvSpPr>
        <p:spPr bwMode="auto">
          <a:xfrm>
            <a:off x="5015940" y="3302287"/>
            <a:ext cx="3175100"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rtlCol="0" anchor="ctr">
            <a:spAutoFit/>
          </a:bodyPr>
          <a:lstStyle>
            <a:lvl1pPr algn="l" defTabSz="914400" rtl="0" eaLnBrk="1" latinLnBrk="0" hangingPunct="1">
              <a:lnSpc>
                <a:spcPct val="90000"/>
              </a:lnSpc>
              <a:spcBef>
                <a:spcPct val="0"/>
              </a:spcBef>
              <a:buNone/>
              <a:defRPr sz="1200" b="1" kern="1200">
                <a:solidFill>
                  <a:schemeClr val="tx1"/>
                </a:solidFill>
                <a:latin typeface="Arial" panose="020B0604020202020204" pitchFamily="34" charset="0"/>
                <a:ea typeface="+mj-ea"/>
                <a:cs typeface="+mj-cs"/>
              </a:defRPr>
            </a:lvl1pPr>
            <a:lvl2pPr marL="742950" indent="-285750">
              <a:defRPr sz="1200" b="1">
                <a:solidFill>
                  <a:schemeClr val="tx1"/>
                </a:solidFill>
                <a:latin typeface="Arial" panose="020B0604020202020204" pitchFamily="34" charset="0"/>
              </a:defRPr>
            </a:lvl2pPr>
            <a:lvl3pPr marL="1143000" indent="-228600">
              <a:defRPr sz="1200" b="1">
                <a:solidFill>
                  <a:schemeClr val="tx1"/>
                </a:solidFill>
                <a:latin typeface="Arial" panose="020B0604020202020204" pitchFamily="34" charset="0"/>
              </a:defRPr>
            </a:lvl3pPr>
            <a:lvl4pPr marL="1600200" indent="-228600">
              <a:defRPr sz="1200" b="1">
                <a:solidFill>
                  <a:schemeClr val="tx1"/>
                </a:solidFill>
                <a:latin typeface="Arial" panose="020B0604020202020204" pitchFamily="34" charset="0"/>
              </a:defRPr>
            </a:lvl4pPr>
            <a:lvl5pPr marL="2057400" indent="-228600">
              <a:defRPr sz="1200" b="1">
                <a:solidFill>
                  <a:schemeClr val="tx1"/>
                </a:solidFill>
                <a:latin typeface="Arial" panose="020B0604020202020204" pitchFamily="34" charset="0"/>
              </a:defRPr>
            </a:lvl5pPr>
            <a:lvl6pPr marL="2514600" indent="-228600" eaLnBrk="0" fontAlgn="base" hangingPunct="0">
              <a:spcBef>
                <a:spcPct val="0"/>
              </a:spcBef>
              <a:spcAft>
                <a:spcPct val="0"/>
              </a:spcAft>
              <a:defRPr sz="1200" b="1">
                <a:solidFill>
                  <a:schemeClr val="tx1"/>
                </a:solidFill>
                <a:latin typeface="Arial" panose="020B0604020202020204" pitchFamily="34" charset="0"/>
              </a:defRPr>
            </a:lvl6pPr>
            <a:lvl7pPr marL="2971800" indent="-228600" eaLnBrk="0" fontAlgn="base" hangingPunct="0">
              <a:spcBef>
                <a:spcPct val="0"/>
              </a:spcBef>
              <a:spcAft>
                <a:spcPct val="0"/>
              </a:spcAft>
              <a:defRPr sz="1200" b="1">
                <a:solidFill>
                  <a:schemeClr val="tx1"/>
                </a:solidFill>
                <a:latin typeface="Arial" panose="020B0604020202020204" pitchFamily="34" charset="0"/>
              </a:defRPr>
            </a:lvl7pPr>
            <a:lvl8pPr marL="3429000" indent="-228600" eaLnBrk="0" fontAlgn="base" hangingPunct="0">
              <a:spcBef>
                <a:spcPct val="0"/>
              </a:spcBef>
              <a:spcAft>
                <a:spcPct val="0"/>
              </a:spcAft>
              <a:defRPr sz="1200" b="1">
                <a:solidFill>
                  <a:schemeClr val="tx1"/>
                </a:solidFill>
                <a:latin typeface="Arial" panose="020B0604020202020204" pitchFamily="34" charset="0"/>
              </a:defRPr>
            </a:lvl8pPr>
            <a:lvl9pPr marL="3886200" indent="-228600" eaLnBrk="0" fontAlgn="base" hangingPunct="0">
              <a:spcBef>
                <a:spcPct val="0"/>
              </a:spcBef>
              <a:spcAft>
                <a:spcPct val="0"/>
              </a:spcAft>
              <a:defRPr sz="1200" b="1">
                <a:solidFill>
                  <a:schemeClr val="tx1"/>
                </a:solidFill>
                <a:latin typeface="Arial" panose="020B0604020202020204" pitchFamily="34" charset="0"/>
              </a:defRPr>
            </a:lvl9pPr>
          </a:lstStyle>
          <a:p>
            <a:pPr algn="ctr">
              <a:spcBef>
                <a:spcPct val="50000"/>
              </a:spcBef>
            </a:pPr>
            <a:r>
              <a:rPr lang="en-US" altLang="en-US" sz="4400" dirty="0">
                <a:solidFill>
                  <a:srgbClr val="FF0000"/>
                </a:solidFill>
              </a:rPr>
              <a:t>Thank You </a:t>
            </a:r>
          </a:p>
        </p:txBody>
      </p:sp>
      <p:sp>
        <p:nvSpPr>
          <p:cNvPr id="8" name="Subtitle 2">
            <a:extLst>
              <a:ext uri="{FF2B5EF4-FFF2-40B4-BE49-F238E27FC236}">
                <a16:creationId xmlns:a16="http://schemas.microsoft.com/office/drawing/2014/main" id="{3346839C-FA7B-4995-EFDC-53F185913A36}"/>
              </a:ext>
            </a:extLst>
          </p:cNvPr>
          <p:cNvSpPr txBox="1">
            <a:spLocks/>
          </p:cNvSpPr>
          <p:nvPr/>
        </p:nvSpPr>
        <p:spPr>
          <a:xfrm>
            <a:off x="3581400" y="4167376"/>
            <a:ext cx="6874292" cy="1655762"/>
          </a:xfrm>
          <a:prstGeom prst="rect">
            <a:avLst/>
          </a:prstGeom>
          <a:gradFill>
            <a:gsLst>
              <a:gs pos="72000">
                <a:schemeClr val="accent2">
                  <a:alpha val="50000"/>
                  <a:lumMod val="100000"/>
                </a:schemeClr>
              </a:gs>
              <a:gs pos="100000">
                <a:schemeClr val="accent1">
                  <a:lumMod val="60000"/>
                  <a:lumOff val="40000"/>
                  <a:alpha val="53000"/>
                </a:schemeClr>
              </a:gs>
            </a:gsLst>
            <a:lin ang="10800000" scaled="1"/>
          </a:gra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IN" sz="2400" b="1" kern="0" dirty="0">
                <a:latin typeface="Bookman Old Style" panose="02050604050505020204" pitchFamily="18" charset="0"/>
                <a:ea typeface="Yu Mincho" panose="02020400000000000000" pitchFamily="18" charset="-128"/>
                <a:cs typeface="Times New Roman" panose="02020603050405020304" pitchFamily="18" charset="0"/>
              </a:rPr>
              <a:t>CA Jayant Gokhale, B </a:t>
            </a:r>
            <a:r>
              <a:rPr lang="en-IN" sz="2400" b="1" kern="0">
                <a:latin typeface="Bookman Old Style" panose="02050604050505020204" pitchFamily="18" charset="0"/>
                <a:ea typeface="Yu Mincho" panose="02020400000000000000" pitchFamily="18" charset="-128"/>
                <a:cs typeface="Times New Roman" panose="02020603050405020304" pitchFamily="18" charset="0"/>
              </a:rPr>
              <a:t>Com. FCA </a:t>
            </a:r>
            <a:r>
              <a:rPr lang="en-IN" sz="2400" b="1" kern="0" dirty="0">
                <a:latin typeface="Bookman Old Style" panose="02050604050505020204" pitchFamily="18" charset="0"/>
                <a:ea typeface="Yu Mincho" panose="02020400000000000000" pitchFamily="18" charset="-128"/>
                <a:cs typeface="Times New Roman" panose="02020603050405020304" pitchFamily="18" charset="0"/>
              </a:rPr>
              <a:t>L</a:t>
            </a:r>
            <a:r>
              <a:rPr lang="en-IN" sz="1600" b="1" kern="0" dirty="0">
                <a:latin typeface="Bookman Old Style" panose="02050604050505020204" pitchFamily="18" charset="0"/>
                <a:ea typeface="Yu Mincho" panose="02020400000000000000" pitchFamily="18" charset="-128"/>
                <a:cs typeface="Times New Roman" panose="02020603050405020304" pitchFamily="18" charset="0"/>
              </a:rPr>
              <a:t>L</a:t>
            </a:r>
            <a:r>
              <a:rPr lang="en-IN" sz="2400" b="1" kern="0" dirty="0">
                <a:latin typeface="Bookman Old Style" panose="02050604050505020204" pitchFamily="18" charset="0"/>
                <a:ea typeface="Yu Mincho" panose="02020400000000000000" pitchFamily="18" charset="-128"/>
                <a:cs typeface="Times New Roman" panose="02020603050405020304" pitchFamily="18" charset="0"/>
              </a:rPr>
              <a:t>B </a:t>
            </a:r>
          </a:p>
          <a:p>
            <a:pPr marL="0" indent="0" algn="ctr">
              <a:buNone/>
            </a:pPr>
            <a:r>
              <a:rPr lang="en-US" dirty="0"/>
              <a:t>Mumbai  </a:t>
            </a:r>
          </a:p>
          <a:p>
            <a:pPr marL="0" indent="0" algn="ctr">
              <a:buNone/>
            </a:pPr>
            <a:r>
              <a:rPr lang="en-US" dirty="0"/>
              <a:t>jayant@icai.org</a:t>
            </a:r>
            <a:endParaRPr lang="en-IN" sz="2400" b="1" kern="0" dirty="0">
              <a:latin typeface="Bookman Old Style" panose="02050604050505020204" pitchFamily="18" charset="0"/>
              <a:ea typeface="Yu Mincho" panose="02020400000000000000" pitchFamily="18" charset="-128"/>
              <a:cs typeface="Times New Roman" panose="02020603050405020304" pitchFamily="18" charset="0"/>
            </a:endParaRPr>
          </a:p>
          <a:p>
            <a:endParaRPr lang="en-US" dirty="0"/>
          </a:p>
        </p:txBody>
      </p:sp>
    </p:spTree>
    <p:extLst>
      <p:ext uri="{BB962C8B-B14F-4D97-AF65-F5344CB8AC3E}">
        <p14:creationId xmlns:p14="http://schemas.microsoft.com/office/powerpoint/2010/main" val="2053071448"/>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 name="Title 16"/>
          <p:cNvSpPr>
            <a:spLocks noGrp="1"/>
          </p:cNvSpPr>
          <p:nvPr>
            <p:ph type="title"/>
          </p:nvPr>
        </p:nvSpPr>
        <p:spPr>
          <a:xfrm>
            <a:off x="1305385" y="344013"/>
            <a:ext cx="10159299" cy="914400"/>
          </a:xfrm>
        </p:spPr>
        <p:txBody>
          <a:bodyPr>
            <a:noAutofit/>
          </a:bodyPr>
          <a:lstStyle/>
          <a:p>
            <a:pPr algn="ctr"/>
            <a:r>
              <a:rPr lang="en-IN" sz="4000" dirty="0">
                <a:latin typeface="Arial" panose="020B0604020202020204" pitchFamily="34" charset="0"/>
                <a:cs typeface="Arial" panose="020B0604020202020204" pitchFamily="34" charset="0"/>
              </a:rPr>
              <a:t>What do accounting standards (AS)  basically address</a:t>
            </a:r>
          </a:p>
        </p:txBody>
      </p:sp>
      <p:sp>
        <p:nvSpPr>
          <p:cNvPr id="18" name="Content Placeholder 17"/>
          <p:cNvSpPr>
            <a:spLocks noGrp="1"/>
          </p:cNvSpPr>
          <p:nvPr>
            <p:ph idx="1"/>
          </p:nvPr>
        </p:nvSpPr>
        <p:spPr>
          <a:xfrm>
            <a:off x="1021734" y="1565075"/>
            <a:ext cx="11018789" cy="4772350"/>
          </a:xfrm>
        </p:spPr>
        <p:txBody>
          <a:bodyPr>
            <a:noAutofit/>
          </a:bodyPr>
          <a:lstStyle/>
          <a:p>
            <a:pPr lvl="1"/>
            <a:r>
              <a:rPr lang="en-US" sz="2400" b="1" dirty="0">
                <a:latin typeface="Book Antiqua" panose="02040602050305030304" pitchFamily="18" charset="0"/>
              </a:rPr>
              <a:t>Approach &amp; Contents of All Standards</a:t>
            </a:r>
          </a:p>
          <a:p>
            <a:pPr marL="1073150" lvl="2" indent="-717550">
              <a:spcBef>
                <a:spcPts val="500"/>
              </a:spcBef>
              <a:spcAft>
                <a:spcPts val="500"/>
              </a:spcAft>
              <a:buFont typeface="Wingdings" panose="05000000000000000000" pitchFamily="2" charset="2"/>
              <a:buChar char="q"/>
            </a:pPr>
            <a:r>
              <a:rPr lang="en-US" sz="2800" b="1" dirty="0">
                <a:latin typeface="Book Antiqua" panose="02040602050305030304" pitchFamily="18" charset="0"/>
              </a:rPr>
              <a:t>Scope &amp; Definition </a:t>
            </a:r>
            <a:r>
              <a:rPr lang="en-US" sz="1800" b="1" dirty="0">
                <a:latin typeface="Book Antiqua" panose="02040602050305030304" pitchFamily="18" charset="0"/>
              </a:rPr>
              <a:t>of various items of revenue &amp; expense, assets &amp; liabilities</a:t>
            </a:r>
            <a:endParaRPr lang="en-US" sz="2800" b="1" dirty="0">
              <a:latin typeface="Book Antiqua" panose="02040602050305030304" pitchFamily="18" charset="0"/>
            </a:endParaRPr>
          </a:p>
          <a:p>
            <a:pPr marL="1073150" lvl="2" indent="-717550">
              <a:spcBef>
                <a:spcPts val="500"/>
              </a:spcBef>
              <a:spcAft>
                <a:spcPts val="0"/>
              </a:spcAft>
              <a:buFont typeface="Wingdings" panose="05000000000000000000" pitchFamily="2" charset="2"/>
              <a:buChar char="q"/>
            </a:pPr>
            <a:r>
              <a:rPr lang="en-US" sz="2800" b="1" dirty="0">
                <a:latin typeface="Book Antiqua" panose="02040602050305030304" pitchFamily="18" charset="0"/>
              </a:rPr>
              <a:t>Recognition: </a:t>
            </a:r>
          </a:p>
          <a:p>
            <a:pPr marL="1415150" lvl="3" indent="-717550">
              <a:spcBef>
                <a:spcPts val="500"/>
              </a:spcBef>
              <a:spcAft>
                <a:spcPts val="0"/>
              </a:spcAft>
              <a:buFont typeface="Wingdings" panose="05000000000000000000" pitchFamily="2" charset="2"/>
              <a:buChar char="Ø"/>
            </a:pPr>
            <a:r>
              <a:rPr lang="en-US" sz="2600" b="1" dirty="0">
                <a:latin typeface="Book Antiqua" panose="02040602050305030304" pitchFamily="18" charset="0"/>
              </a:rPr>
              <a:t>including the timing thereof</a:t>
            </a:r>
          </a:p>
          <a:p>
            <a:pPr marL="1073150" lvl="2" indent="-717550">
              <a:spcBef>
                <a:spcPts val="500"/>
              </a:spcBef>
              <a:spcAft>
                <a:spcPts val="500"/>
              </a:spcAft>
              <a:buFont typeface="Wingdings" panose="05000000000000000000" pitchFamily="2" charset="2"/>
              <a:buChar char="q"/>
            </a:pPr>
            <a:r>
              <a:rPr lang="en-US" sz="2800" b="1" dirty="0">
                <a:latin typeface="Book Antiqua" panose="02040602050305030304" pitchFamily="18" charset="0"/>
              </a:rPr>
              <a:t>Measurement:	</a:t>
            </a:r>
          </a:p>
          <a:p>
            <a:pPr marL="1073150" lvl="2" indent="-717550">
              <a:spcBef>
                <a:spcPts val="500"/>
              </a:spcBef>
              <a:spcAft>
                <a:spcPts val="500"/>
              </a:spcAft>
              <a:buFont typeface="Wingdings" panose="05000000000000000000" pitchFamily="2" charset="2"/>
              <a:buChar char="q"/>
            </a:pPr>
            <a:r>
              <a:rPr lang="en-US" sz="2800" b="1" dirty="0">
                <a:latin typeface="Book Antiqua" panose="02040602050305030304" pitchFamily="18" charset="0"/>
              </a:rPr>
              <a:t>Disclosure:</a:t>
            </a:r>
          </a:p>
          <a:p>
            <a:pPr marL="1076325" lvl="1" indent="-720725">
              <a:spcAft>
                <a:spcPts val="0"/>
              </a:spcAft>
              <a:buFont typeface="Wingdings" panose="05000000000000000000" pitchFamily="2" charset="2"/>
              <a:buChar char="q"/>
            </a:pPr>
            <a:r>
              <a:rPr lang="en-IN" sz="2800" dirty="0">
                <a:latin typeface="Book Antiqua" pitchFamily="18" charset="0"/>
              </a:rPr>
              <a:t>Serve as a </a:t>
            </a:r>
            <a:r>
              <a:rPr lang="en-IN" sz="2800" b="1" dirty="0">
                <a:latin typeface="Book Antiqua" pitchFamily="18" charset="0"/>
              </a:rPr>
              <a:t>principle based solution </a:t>
            </a:r>
            <a:r>
              <a:rPr lang="en-IN" sz="2800" dirty="0">
                <a:latin typeface="Book Antiqua" pitchFamily="18" charset="0"/>
              </a:rPr>
              <a:t>to most issues</a:t>
            </a:r>
          </a:p>
          <a:p>
            <a:pPr marL="1418325" lvl="3" indent="-720725">
              <a:spcAft>
                <a:spcPts val="0"/>
              </a:spcAft>
              <a:buFont typeface="Wingdings" panose="05000000000000000000" pitchFamily="2" charset="2"/>
              <a:buChar char="Ø"/>
            </a:pPr>
            <a:r>
              <a:rPr lang="en-IN" sz="2400" dirty="0">
                <a:latin typeface="Book Antiqua" pitchFamily="18" charset="0"/>
              </a:rPr>
              <a:t>So </a:t>
            </a:r>
            <a:r>
              <a:rPr lang="en-IN" sz="2400" b="1" dirty="0">
                <a:latin typeface="Book Antiqua" pitchFamily="18" charset="0"/>
              </a:rPr>
              <a:t>automatically ensure standardised treatments </a:t>
            </a:r>
          </a:p>
          <a:p>
            <a:pPr marL="1076325" lvl="1" indent="-752475">
              <a:buFont typeface="Wingdings" panose="05000000000000000000" pitchFamily="2" charset="2"/>
              <a:buChar char="q"/>
            </a:pPr>
            <a:r>
              <a:rPr lang="en-IN" sz="2800" dirty="0">
                <a:latin typeface="Book Antiqua" pitchFamily="18" charset="0"/>
              </a:rPr>
              <a:t>Prescribe a norm for compliance</a:t>
            </a:r>
          </a:p>
          <a:p>
            <a:pPr marL="619125" indent="-752475">
              <a:buFont typeface="Wingdings" panose="05000000000000000000" pitchFamily="2" charset="2"/>
              <a:buChar char="q"/>
            </a:pPr>
            <a:r>
              <a:rPr lang="en-IN" sz="3200" dirty="0">
                <a:solidFill>
                  <a:srgbClr val="FFFF66"/>
                </a:solidFill>
                <a:latin typeface="Book Antiqua" pitchFamily="18" charset="0"/>
              </a:rPr>
              <a:t>Bring in a very Specific Role for CAs</a:t>
            </a:r>
          </a:p>
          <a:p>
            <a:pPr marL="0" indent="0">
              <a:buNone/>
            </a:pPr>
            <a:endParaRPr lang="en-IN" dirty="0">
              <a:solidFill>
                <a:schemeClr val="tx1"/>
              </a:solidFill>
              <a:highlight>
                <a:srgbClr val="FFFF00"/>
              </a:highlight>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1F28DAEE-427E-4030-87EA-38D724728595}" type="slidenum">
              <a:rPr lang="en-IN">
                <a:latin typeface="Gill Sans MT"/>
              </a:rPr>
              <a:pPr/>
              <a:t>23</a:t>
            </a:fld>
            <a:endParaRPr lang="en-IN" dirty="0">
              <a:latin typeface="Gill Sans MT"/>
            </a:endParaRPr>
          </a:p>
        </p:txBody>
      </p:sp>
      <p:sp>
        <p:nvSpPr>
          <p:cNvPr id="2" name="Date Placeholder 1">
            <a:extLst>
              <a:ext uri="{FF2B5EF4-FFF2-40B4-BE49-F238E27FC236}">
                <a16:creationId xmlns:a16="http://schemas.microsoft.com/office/drawing/2014/main" id="{7D7E98E7-06D2-53E0-0400-12CFD5A1BBD0}"/>
              </a:ext>
            </a:extLst>
          </p:cNvPr>
          <p:cNvSpPr>
            <a:spLocks noGrp="1"/>
          </p:cNvSpPr>
          <p:nvPr>
            <p:ph type="dt" sz="half" idx="10"/>
          </p:nvPr>
        </p:nvSpPr>
        <p:spPr/>
        <p:txBody>
          <a:bodyPr/>
          <a:lstStyle/>
          <a:p>
            <a:r>
              <a:rPr lang="en-US"/>
              <a:t>05 Sept 23</a:t>
            </a:r>
            <a:endParaRPr lang="en-IN" dirty="0"/>
          </a:p>
        </p:txBody>
      </p:sp>
      <p:sp>
        <p:nvSpPr>
          <p:cNvPr id="3" name="Footer Placeholder 2">
            <a:extLst>
              <a:ext uri="{FF2B5EF4-FFF2-40B4-BE49-F238E27FC236}">
                <a16:creationId xmlns:a16="http://schemas.microsoft.com/office/drawing/2014/main" id="{A7048EAF-CAD7-9FF8-9E34-41CC2762484C}"/>
              </a:ext>
            </a:extLst>
          </p:cNvPr>
          <p:cNvSpPr>
            <a:spLocks noGrp="1"/>
          </p:cNvSpPr>
          <p:nvPr>
            <p:ph type="ftr" sz="quarter" idx="11"/>
          </p:nvPr>
        </p:nvSpPr>
        <p:spPr>
          <a:xfrm>
            <a:off x="2299446" y="6394200"/>
            <a:ext cx="7819466" cy="365125"/>
          </a:xfrm>
        </p:spPr>
        <p:txBody>
          <a:bodyPr/>
          <a:lstStyle/>
          <a:p>
            <a:r>
              <a:rPr lang="en-US" dirty="0"/>
              <a:t>6th Virtual Conclave CPFGA, ICAI - CA Jayant Gokhale</a:t>
            </a:r>
            <a:endParaRPr lang="en-IN" dirty="0"/>
          </a:p>
        </p:txBody>
      </p:sp>
    </p:spTree>
    <p:extLst>
      <p:ext uri="{BB962C8B-B14F-4D97-AF65-F5344CB8AC3E}">
        <p14:creationId xmlns:p14="http://schemas.microsoft.com/office/powerpoint/2010/main" val="3260010711"/>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D6D19-25DB-BFBE-7100-2564C407E5E0}"/>
              </a:ext>
            </a:extLst>
          </p:cNvPr>
          <p:cNvSpPr>
            <a:spLocks noGrp="1"/>
          </p:cNvSpPr>
          <p:nvPr>
            <p:ph type="title"/>
          </p:nvPr>
        </p:nvSpPr>
        <p:spPr/>
        <p:txBody>
          <a:bodyPr>
            <a:normAutofit/>
          </a:bodyPr>
          <a:lstStyle/>
          <a:p>
            <a:pPr algn="ctr"/>
            <a:r>
              <a:rPr lang="en-US" sz="3600" dirty="0"/>
              <a:t>A  valuable  reference  point</a:t>
            </a:r>
          </a:p>
        </p:txBody>
      </p:sp>
      <p:sp>
        <p:nvSpPr>
          <p:cNvPr id="3" name="Content Placeholder 2">
            <a:extLst>
              <a:ext uri="{FF2B5EF4-FFF2-40B4-BE49-F238E27FC236}">
                <a16:creationId xmlns:a16="http://schemas.microsoft.com/office/drawing/2014/main" id="{941C2861-2B90-AE99-1F12-D817779306FE}"/>
              </a:ext>
            </a:extLst>
          </p:cNvPr>
          <p:cNvSpPr>
            <a:spLocks noGrp="1"/>
          </p:cNvSpPr>
          <p:nvPr>
            <p:ph sz="half" idx="1"/>
          </p:nvPr>
        </p:nvSpPr>
        <p:spPr>
          <a:xfrm>
            <a:off x="774923" y="2788637"/>
            <a:ext cx="3638051" cy="3532626"/>
          </a:xfrm>
        </p:spPr>
        <p:txBody>
          <a:bodyPr>
            <a:normAutofit fontScale="85000" lnSpcReduction="20000"/>
          </a:bodyPr>
          <a:lstStyle/>
          <a:p>
            <a:pPr marL="0" indent="0">
              <a:buNone/>
            </a:pPr>
            <a:r>
              <a:rPr lang="en-GB" altLang="en-US" sz="2000" b="1" dirty="0">
                <a:latin typeface="Arial" panose="020B0604020202020204" pitchFamily="34" charset="0"/>
                <a:cs typeface="Times New Roman" panose="02020603050405020304" pitchFamily="18" charset="0"/>
              </a:rPr>
              <a:t>FRAMEWORK</a:t>
            </a:r>
          </a:p>
          <a:p>
            <a:r>
              <a:rPr lang="en-GB" altLang="en-US" sz="1800" dirty="0">
                <a:latin typeface="Arial" panose="020B0604020202020204" pitchFamily="34" charset="0"/>
                <a:cs typeface="Times New Roman" panose="02020603050405020304" pitchFamily="18" charset="0"/>
              </a:rPr>
              <a:t>Materiality</a:t>
            </a:r>
          </a:p>
          <a:p>
            <a:r>
              <a:rPr lang="en-GB" altLang="en-US" sz="1800" dirty="0">
                <a:latin typeface="Arial" panose="020B0604020202020204" pitchFamily="34" charset="0"/>
                <a:cs typeface="Times New Roman" panose="02020603050405020304" pitchFamily="18" charset="0"/>
              </a:rPr>
              <a:t>Reliability</a:t>
            </a:r>
          </a:p>
          <a:p>
            <a:r>
              <a:rPr lang="en-GB" altLang="en-US" sz="1800" dirty="0">
                <a:latin typeface="Arial" panose="020B0604020202020204" pitchFamily="34" charset="0"/>
                <a:cs typeface="Times New Roman" panose="02020603050405020304" pitchFamily="18" charset="0"/>
              </a:rPr>
              <a:t>Faithful Representation</a:t>
            </a:r>
          </a:p>
          <a:p>
            <a:r>
              <a:rPr lang="en-GB" altLang="en-US" sz="1800" dirty="0">
                <a:latin typeface="Arial" panose="020B0604020202020204" pitchFamily="34" charset="0"/>
                <a:cs typeface="Times New Roman" panose="02020603050405020304" pitchFamily="18" charset="0"/>
              </a:rPr>
              <a:t>Substance Over Form</a:t>
            </a:r>
          </a:p>
          <a:p>
            <a:r>
              <a:rPr lang="en-GB" altLang="en-US" sz="1800" dirty="0">
                <a:latin typeface="Arial" panose="020B0604020202020204" pitchFamily="34" charset="0"/>
                <a:cs typeface="Times New Roman" panose="02020603050405020304" pitchFamily="18" charset="0"/>
              </a:rPr>
              <a:t>Completeness</a:t>
            </a:r>
          </a:p>
          <a:p>
            <a:r>
              <a:rPr lang="en-GB" altLang="en-US" sz="1800" dirty="0">
                <a:latin typeface="Arial" panose="020B0604020202020204" pitchFamily="34" charset="0"/>
                <a:cs typeface="Times New Roman" panose="02020603050405020304" pitchFamily="18" charset="0"/>
              </a:rPr>
              <a:t>Prudence</a:t>
            </a:r>
          </a:p>
          <a:p>
            <a:r>
              <a:rPr lang="en-GB" altLang="en-US" sz="1800" dirty="0">
                <a:latin typeface="Arial" panose="020B0604020202020204" pitchFamily="34" charset="0"/>
                <a:cs typeface="Times New Roman" panose="02020603050405020304" pitchFamily="18" charset="0"/>
              </a:rPr>
              <a:t>Comparability</a:t>
            </a:r>
            <a:endParaRPr lang="en-US" dirty="0"/>
          </a:p>
        </p:txBody>
      </p:sp>
      <p:sp>
        <p:nvSpPr>
          <p:cNvPr id="4" name="Content Placeholder 3">
            <a:extLst>
              <a:ext uri="{FF2B5EF4-FFF2-40B4-BE49-F238E27FC236}">
                <a16:creationId xmlns:a16="http://schemas.microsoft.com/office/drawing/2014/main" id="{91D19142-C518-9B7D-70B1-3BC34036AF2A}"/>
              </a:ext>
            </a:extLst>
          </p:cNvPr>
          <p:cNvSpPr>
            <a:spLocks noGrp="1"/>
          </p:cNvSpPr>
          <p:nvPr>
            <p:ph sz="half" idx="2"/>
          </p:nvPr>
        </p:nvSpPr>
        <p:spPr>
          <a:xfrm>
            <a:off x="4566320" y="2728703"/>
            <a:ext cx="6917635" cy="3995829"/>
          </a:xfrm>
        </p:spPr>
        <p:txBody>
          <a:bodyPr>
            <a:normAutofit fontScale="85000" lnSpcReduction="20000"/>
          </a:bodyPr>
          <a:lstStyle/>
          <a:p>
            <a:pPr marL="0" indent="0">
              <a:buNone/>
            </a:pPr>
            <a:r>
              <a:rPr lang="en-GB" altLang="en-US" sz="2100" b="1" dirty="0">
                <a:latin typeface="Arial" panose="020B0604020202020204" pitchFamily="34" charset="0"/>
                <a:cs typeface="Times New Roman" panose="02020603050405020304" pitchFamily="18" charset="0"/>
              </a:rPr>
              <a:t>PREFACE &amp; ASLB 1 including  Notes to Accounts</a:t>
            </a:r>
          </a:p>
          <a:p>
            <a:r>
              <a:rPr lang="en-US" dirty="0">
                <a:latin typeface="Arial" panose="020B0604020202020204" pitchFamily="34" charset="0"/>
                <a:cs typeface="Times New Roman" panose="02020603050405020304" pitchFamily="18" charset="0"/>
              </a:rPr>
              <a:t>Basis of preparation of FS and specific accounting policies</a:t>
            </a:r>
          </a:p>
          <a:p>
            <a:r>
              <a:rPr lang="en-US" dirty="0">
                <a:latin typeface="Arial" panose="020B0604020202020204" pitchFamily="34" charset="0"/>
                <a:cs typeface="Times New Roman" panose="02020603050405020304" pitchFamily="18" charset="0"/>
              </a:rPr>
              <a:t>Information required &amp; not presented elsewhere in FS</a:t>
            </a:r>
          </a:p>
          <a:p>
            <a:r>
              <a:rPr lang="en-US" dirty="0">
                <a:latin typeface="Arial" panose="020B0604020202020204" pitchFamily="34" charset="0"/>
                <a:cs typeface="Times New Roman" panose="02020603050405020304" pitchFamily="18" charset="0"/>
              </a:rPr>
              <a:t>Any other additional relevant information</a:t>
            </a:r>
          </a:p>
          <a:p>
            <a:r>
              <a:rPr lang="en-US" dirty="0">
                <a:latin typeface="Arial" panose="020B0604020202020204" pitchFamily="34" charset="0"/>
                <a:cs typeface="Times New Roman" panose="02020603050405020304" pitchFamily="18" charset="0"/>
              </a:rPr>
              <a:t>Significant accounting policies</a:t>
            </a:r>
          </a:p>
          <a:p>
            <a:r>
              <a:rPr lang="en-US" dirty="0">
                <a:latin typeface="Arial" panose="020B0604020202020204" pitchFamily="34" charset="0"/>
                <a:cs typeface="Times New Roman" panose="02020603050405020304" pitchFamily="18" charset="0"/>
              </a:rPr>
              <a:t>Supporting information to items presented in FS</a:t>
            </a:r>
          </a:p>
          <a:p>
            <a:r>
              <a:rPr lang="en-US" dirty="0">
                <a:latin typeface="Arial" panose="020B0604020202020204" pitchFamily="34" charset="0"/>
                <a:cs typeface="Times New Roman" panose="02020603050405020304" pitchFamily="18" charset="0"/>
              </a:rPr>
              <a:t>Other disclosures including contingent liabilities and </a:t>
            </a:r>
            <a:r>
              <a:rPr lang="en-US" dirty="0" err="1">
                <a:latin typeface="Arial" panose="020B0604020202020204" pitchFamily="34" charset="0"/>
                <a:cs typeface="Times New Roman" panose="02020603050405020304" pitchFamily="18" charset="0"/>
              </a:rPr>
              <a:t>unrecognised</a:t>
            </a:r>
            <a:r>
              <a:rPr lang="en-US" dirty="0">
                <a:latin typeface="Arial" panose="020B0604020202020204" pitchFamily="34" charset="0"/>
                <a:cs typeface="Times New Roman" panose="02020603050405020304" pitchFamily="18" charset="0"/>
              </a:rPr>
              <a:t> contractual commitments</a:t>
            </a:r>
          </a:p>
          <a:p>
            <a:r>
              <a:rPr lang="en-US" dirty="0">
                <a:latin typeface="Arial" panose="020B0604020202020204" pitchFamily="34" charset="0"/>
                <a:cs typeface="Times New Roman" panose="02020603050405020304" pitchFamily="18" charset="0"/>
              </a:rPr>
              <a:t>Non financial information – </a:t>
            </a:r>
            <a:r>
              <a:rPr lang="en-US" dirty="0" err="1">
                <a:latin typeface="Arial" panose="020B0604020202020204" pitchFamily="34" charset="0"/>
                <a:cs typeface="Times New Roman" panose="02020603050405020304" pitchFamily="18" charset="0"/>
              </a:rPr>
              <a:t>eg</a:t>
            </a:r>
            <a:r>
              <a:rPr lang="en-US" dirty="0">
                <a:latin typeface="Arial" panose="020B0604020202020204" pitchFamily="34" charset="0"/>
                <a:cs typeface="Times New Roman" panose="02020603050405020304" pitchFamily="18" charset="0"/>
              </a:rPr>
              <a:t> risk management policy of the entity</a:t>
            </a:r>
          </a:p>
        </p:txBody>
      </p:sp>
      <p:sp>
        <p:nvSpPr>
          <p:cNvPr id="5" name="Slide Number Placeholder 4">
            <a:extLst>
              <a:ext uri="{FF2B5EF4-FFF2-40B4-BE49-F238E27FC236}">
                <a16:creationId xmlns:a16="http://schemas.microsoft.com/office/drawing/2014/main" id="{8508B9CA-79B4-0E1F-3AF5-D35F53B7510C}"/>
              </a:ext>
            </a:extLst>
          </p:cNvPr>
          <p:cNvSpPr>
            <a:spLocks noGrp="1"/>
          </p:cNvSpPr>
          <p:nvPr>
            <p:ph type="sldNum" sz="quarter" idx="12"/>
          </p:nvPr>
        </p:nvSpPr>
        <p:spPr/>
        <p:txBody>
          <a:bodyPr/>
          <a:lstStyle/>
          <a:p>
            <a:fld id="{1F28DAEE-427E-4030-87EA-38D724728595}" type="slidenum">
              <a:rPr lang="en-IN" smtClean="0"/>
              <a:pPr/>
              <a:t>24</a:t>
            </a:fld>
            <a:endParaRPr lang="en-IN" dirty="0"/>
          </a:p>
        </p:txBody>
      </p:sp>
      <p:sp>
        <p:nvSpPr>
          <p:cNvPr id="6" name="TextBox 5">
            <a:extLst>
              <a:ext uri="{FF2B5EF4-FFF2-40B4-BE49-F238E27FC236}">
                <a16:creationId xmlns:a16="http://schemas.microsoft.com/office/drawing/2014/main" id="{E4F87278-4CD0-F007-049F-31C7C091B3E6}"/>
              </a:ext>
            </a:extLst>
          </p:cNvPr>
          <p:cNvSpPr txBox="1"/>
          <p:nvPr/>
        </p:nvSpPr>
        <p:spPr>
          <a:xfrm>
            <a:off x="774923" y="1897706"/>
            <a:ext cx="10567045" cy="830997"/>
          </a:xfrm>
          <a:prstGeom prst="rect">
            <a:avLst/>
          </a:prstGeom>
          <a:noFill/>
        </p:spPr>
        <p:txBody>
          <a:bodyPr wrap="square" rtlCol="0">
            <a:spAutoFit/>
          </a:bodyPr>
          <a:lstStyle/>
          <a:p>
            <a:r>
              <a:rPr lang="en-IN" sz="2400" dirty="0">
                <a:effectLst/>
                <a:latin typeface=".AppleSystemUIFont"/>
                <a:ea typeface="Times New Roman" panose="02020603050405020304" pitchFamily="18" charset="0"/>
                <a:cs typeface="Times New Roman" panose="02020603050405020304" pitchFamily="18" charset="0"/>
              </a:rPr>
              <a:t>Adoption of AS come with other support documents &amp; guidance – gives a comprehensive reference point</a:t>
            </a:r>
            <a:endParaRPr lang="en-US" sz="1900" b="1" dirty="0">
              <a:solidFill>
                <a:schemeClr val="tx2"/>
              </a:solidFill>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24590607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B97B5-5141-6563-20F4-5361DA262258}"/>
              </a:ext>
            </a:extLst>
          </p:cNvPr>
          <p:cNvSpPr>
            <a:spLocks noGrp="1"/>
          </p:cNvSpPr>
          <p:nvPr>
            <p:ph type="title"/>
          </p:nvPr>
        </p:nvSpPr>
        <p:spPr/>
        <p:txBody>
          <a:bodyPr/>
          <a:lstStyle/>
          <a:p>
            <a:pPr algn="ctr"/>
            <a:r>
              <a:rPr lang="en-US" dirty="0"/>
              <a:t>A STRUCTURED PRESENTATION through as</a:t>
            </a:r>
          </a:p>
        </p:txBody>
      </p:sp>
      <p:sp>
        <p:nvSpPr>
          <p:cNvPr id="3" name="Content Placeholder 2">
            <a:extLst>
              <a:ext uri="{FF2B5EF4-FFF2-40B4-BE49-F238E27FC236}">
                <a16:creationId xmlns:a16="http://schemas.microsoft.com/office/drawing/2014/main" id="{5680A2D8-A6F8-636E-5463-99D87A744DB2}"/>
              </a:ext>
            </a:extLst>
          </p:cNvPr>
          <p:cNvSpPr>
            <a:spLocks noGrp="1"/>
          </p:cNvSpPr>
          <p:nvPr>
            <p:ph idx="1"/>
          </p:nvPr>
        </p:nvSpPr>
        <p:spPr/>
        <p:txBody>
          <a:bodyPr>
            <a:normAutofit/>
          </a:bodyPr>
          <a:lstStyle/>
          <a:p>
            <a:pPr marL="539750" indent="-539750" eaLnBrk="1" hangingPunct="1">
              <a:lnSpc>
                <a:spcPct val="90000"/>
              </a:lnSpc>
            </a:pPr>
            <a:r>
              <a:rPr lang="en-US" sz="2800" dirty="0"/>
              <a:t>Fair presentation – True &amp; Fair view</a:t>
            </a:r>
          </a:p>
          <a:p>
            <a:pPr marL="809750" lvl="2" indent="-539750" algn="l">
              <a:lnSpc>
                <a:spcPct val="90000"/>
              </a:lnSpc>
              <a:buFont typeface="Wingdings" panose="05000000000000000000" pitchFamily="2" charset="2"/>
              <a:buChar char="Ø"/>
            </a:pPr>
            <a:r>
              <a:rPr lang="en-US" sz="2200" dirty="0"/>
              <a:t>faithful representation of the effects of transactions, other events</a:t>
            </a:r>
          </a:p>
          <a:p>
            <a:pPr marL="809750" lvl="2" indent="-539750" algn="l">
              <a:lnSpc>
                <a:spcPct val="90000"/>
              </a:lnSpc>
              <a:buFont typeface="Wingdings" panose="05000000000000000000" pitchFamily="2" charset="2"/>
              <a:buChar char="Ø"/>
            </a:pPr>
            <a:r>
              <a:rPr lang="en-US" sz="2200" dirty="0"/>
              <a:t>select and apply accounting policies consistently and appropriately</a:t>
            </a:r>
          </a:p>
          <a:p>
            <a:pPr marL="809750" lvl="2" indent="-539750" algn="l">
              <a:lnSpc>
                <a:spcPct val="90000"/>
              </a:lnSpc>
              <a:buFont typeface="Wingdings" panose="05000000000000000000" pitchFamily="2" charset="2"/>
              <a:buChar char="Ø"/>
            </a:pPr>
            <a:r>
              <a:rPr lang="en-US" sz="2200" dirty="0"/>
              <a:t>relevant, reliable, comparable &amp; understandable information.</a:t>
            </a:r>
          </a:p>
          <a:p>
            <a:pPr marL="539750" indent="-539750">
              <a:lnSpc>
                <a:spcPct val="90000"/>
              </a:lnSpc>
            </a:pPr>
            <a:r>
              <a:rPr lang="en-US" sz="3200" dirty="0"/>
              <a:t>Accrual basis of accounting</a:t>
            </a:r>
          </a:p>
          <a:p>
            <a:pPr marL="539750" indent="-539750">
              <a:lnSpc>
                <a:spcPct val="90000"/>
              </a:lnSpc>
            </a:pPr>
            <a:r>
              <a:rPr lang="en-US" sz="2800" dirty="0"/>
              <a:t>Going concern - </a:t>
            </a:r>
            <a:r>
              <a:rPr lang="en-US" sz="2000" dirty="0"/>
              <a:t>uncertainties if any should be disclosed</a:t>
            </a:r>
            <a:endParaRPr lang="en-US" sz="2800" dirty="0"/>
          </a:p>
          <a:p>
            <a:pPr marL="539750" indent="-539750" eaLnBrk="1" hangingPunct="1">
              <a:lnSpc>
                <a:spcPct val="90000"/>
              </a:lnSpc>
            </a:pPr>
            <a:r>
              <a:rPr lang="en-US" sz="2800" dirty="0"/>
              <a:t>Consistency , Materiality and aggregation</a:t>
            </a:r>
          </a:p>
          <a:p>
            <a:pPr marL="539750" indent="-539750" eaLnBrk="1" hangingPunct="1">
              <a:lnSpc>
                <a:spcPct val="90000"/>
              </a:lnSpc>
            </a:pPr>
            <a:r>
              <a:rPr lang="en-US" sz="2800" dirty="0"/>
              <a:t>Offsetting only as per ASLB</a:t>
            </a:r>
          </a:p>
          <a:p>
            <a:pPr marL="539750" indent="-539750" eaLnBrk="1" hangingPunct="1">
              <a:lnSpc>
                <a:spcPct val="90000"/>
              </a:lnSpc>
            </a:pPr>
            <a:r>
              <a:rPr lang="en-US" sz="2800" dirty="0"/>
              <a:t>Comparative information</a:t>
            </a:r>
          </a:p>
          <a:p>
            <a:pPr marL="539750" indent="-539750" eaLnBrk="1" hangingPunct="1">
              <a:lnSpc>
                <a:spcPct val="90000"/>
              </a:lnSpc>
            </a:pPr>
            <a:r>
              <a:rPr lang="en-US" sz="2800" dirty="0"/>
              <a:t>Reporting frequency</a:t>
            </a:r>
            <a:endParaRPr lang="en-US" dirty="0"/>
          </a:p>
        </p:txBody>
      </p:sp>
      <p:sp>
        <p:nvSpPr>
          <p:cNvPr id="4" name="Slide Number Placeholder 3">
            <a:extLst>
              <a:ext uri="{FF2B5EF4-FFF2-40B4-BE49-F238E27FC236}">
                <a16:creationId xmlns:a16="http://schemas.microsoft.com/office/drawing/2014/main" id="{1ADABD15-7434-956F-4E0C-3963F78B32EE}"/>
              </a:ext>
            </a:extLst>
          </p:cNvPr>
          <p:cNvSpPr>
            <a:spLocks noGrp="1"/>
          </p:cNvSpPr>
          <p:nvPr>
            <p:ph type="sldNum" sz="quarter" idx="12"/>
          </p:nvPr>
        </p:nvSpPr>
        <p:spPr/>
        <p:txBody>
          <a:bodyPr/>
          <a:lstStyle/>
          <a:p>
            <a:fld id="{1F28DAEE-427E-4030-87EA-38D724728595}" type="slidenum">
              <a:rPr lang="en-IN" smtClean="0"/>
              <a:pPr/>
              <a:t>25</a:t>
            </a:fld>
            <a:endParaRPr lang="en-IN" dirty="0"/>
          </a:p>
        </p:txBody>
      </p:sp>
      <p:sp>
        <p:nvSpPr>
          <p:cNvPr id="5" name="Footer Placeholder 4">
            <a:extLst>
              <a:ext uri="{FF2B5EF4-FFF2-40B4-BE49-F238E27FC236}">
                <a16:creationId xmlns:a16="http://schemas.microsoft.com/office/drawing/2014/main" id="{D01BCAF6-383B-51EE-6C96-ABD8479EF325}"/>
              </a:ext>
            </a:extLst>
          </p:cNvPr>
          <p:cNvSpPr>
            <a:spLocks noGrp="1"/>
          </p:cNvSpPr>
          <p:nvPr>
            <p:ph type="ftr" sz="quarter" idx="11"/>
          </p:nvPr>
        </p:nvSpPr>
        <p:spPr/>
        <p:txBody>
          <a:bodyPr/>
          <a:lstStyle/>
          <a:p>
            <a:r>
              <a:rPr lang="en-US"/>
              <a:t>6th Virtual Conclave CPFGA, ICAI - CA Jayant Gokhale</a:t>
            </a:r>
            <a:endParaRPr lang="en-IN" dirty="0"/>
          </a:p>
        </p:txBody>
      </p:sp>
      <p:sp>
        <p:nvSpPr>
          <p:cNvPr id="6" name="Date Placeholder 5">
            <a:extLst>
              <a:ext uri="{FF2B5EF4-FFF2-40B4-BE49-F238E27FC236}">
                <a16:creationId xmlns:a16="http://schemas.microsoft.com/office/drawing/2014/main" id="{E1D83AE9-8645-8A1A-79B1-0CF9D05087D9}"/>
              </a:ext>
            </a:extLst>
          </p:cNvPr>
          <p:cNvSpPr>
            <a:spLocks noGrp="1"/>
          </p:cNvSpPr>
          <p:nvPr>
            <p:ph type="dt" sz="half" idx="10"/>
          </p:nvPr>
        </p:nvSpPr>
        <p:spPr/>
        <p:txBody>
          <a:bodyPr/>
          <a:lstStyle/>
          <a:p>
            <a:r>
              <a:rPr lang="en-US"/>
              <a:t>05 Sept 23</a:t>
            </a:r>
            <a:endParaRPr lang="en-IN" dirty="0"/>
          </a:p>
        </p:txBody>
      </p:sp>
    </p:spTree>
    <p:extLst>
      <p:ext uri="{BB962C8B-B14F-4D97-AF65-F5344CB8AC3E}">
        <p14:creationId xmlns:p14="http://schemas.microsoft.com/office/powerpoint/2010/main" val="66096531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D2CF1-68B4-B9AC-E540-3F3A0A3AA687}"/>
              </a:ext>
            </a:extLst>
          </p:cNvPr>
          <p:cNvSpPr>
            <a:spLocks noGrp="1"/>
          </p:cNvSpPr>
          <p:nvPr>
            <p:ph type="title"/>
          </p:nvPr>
        </p:nvSpPr>
        <p:spPr/>
        <p:txBody>
          <a:bodyPr>
            <a:normAutofit fontScale="90000"/>
          </a:bodyPr>
          <a:lstStyle/>
          <a:p>
            <a:pPr algn="ctr"/>
            <a:r>
              <a:rPr lang="en-IN" dirty="0">
                <a:latin typeface="Arial" panose="020B0604020202020204" pitchFamily="34" charset="0"/>
                <a:cs typeface="Arial" panose="020B0604020202020204" pitchFamily="34" charset="0"/>
              </a:rPr>
              <a:t>Adoption of Standards – (AS)  </a:t>
            </a:r>
            <a:br>
              <a:rPr lang="en-IN" dirty="0">
                <a:latin typeface="Arial" panose="020B0604020202020204" pitchFamily="34" charset="0"/>
                <a:cs typeface="Arial" panose="020B0604020202020204" pitchFamily="34" charset="0"/>
              </a:rPr>
            </a:br>
            <a:r>
              <a:rPr lang="en-IN" dirty="0">
                <a:latin typeface="Arial" panose="020B0604020202020204" pitchFamily="34" charset="0"/>
                <a:cs typeface="Arial" panose="020B0604020202020204" pitchFamily="34" charset="0"/>
              </a:rPr>
              <a:t>therefore expected to</a:t>
            </a:r>
            <a:endParaRPr lang="en-US" dirty="0"/>
          </a:p>
        </p:txBody>
      </p:sp>
      <p:sp>
        <p:nvSpPr>
          <p:cNvPr id="3" name="Content Placeholder 2">
            <a:extLst>
              <a:ext uri="{FF2B5EF4-FFF2-40B4-BE49-F238E27FC236}">
                <a16:creationId xmlns:a16="http://schemas.microsoft.com/office/drawing/2014/main" id="{9A16406C-F295-3F71-0F33-10E8892F9859}"/>
              </a:ext>
            </a:extLst>
          </p:cNvPr>
          <p:cNvSpPr>
            <a:spLocks noGrp="1"/>
          </p:cNvSpPr>
          <p:nvPr>
            <p:ph sz="half" idx="1"/>
          </p:nvPr>
        </p:nvSpPr>
        <p:spPr>
          <a:xfrm>
            <a:off x="774923" y="1938891"/>
            <a:ext cx="4802349" cy="3633047"/>
          </a:xfrm>
        </p:spPr>
        <p:txBody>
          <a:bodyPr/>
          <a:lstStyle/>
          <a:p>
            <a:pPr marL="0" indent="0" algn="just">
              <a:buNone/>
            </a:pPr>
            <a:r>
              <a:rPr lang="en-IN" sz="3200" b="1" dirty="0">
                <a:solidFill>
                  <a:srgbClr val="111111"/>
                </a:solidFill>
                <a:latin typeface="Bookman Old Style" panose="02050604050505020204" pitchFamily="18" charset="0"/>
              </a:rPr>
              <a:t>ENSURE </a:t>
            </a:r>
          </a:p>
          <a:p>
            <a:pPr marL="719138" indent="-719138" algn="just"/>
            <a:r>
              <a:rPr lang="en-IN" sz="2800" dirty="0">
                <a:solidFill>
                  <a:srgbClr val="111111"/>
                </a:solidFill>
                <a:latin typeface="Bookman Old Style" panose="02050604050505020204" pitchFamily="18" charset="0"/>
              </a:rPr>
              <a:t>reliability, </a:t>
            </a:r>
          </a:p>
          <a:p>
            <a:pPr marL="719138" indent="-719138" algn="just"/>
            <a:r>
              <a:rPr lang="en-IN" sz="2800" dirty="0">
                <a:solidFill>
                  <a:srgbClr val="111111"/>
                </a:solidFill>
                <a:latin typeface="Bookman Old Style" panose="02050604050505020204" pitchFamily="18" charset="0"/>
              </a:rPr>
              <a:t>comparability, </a:t>
            </a:r>
          </a:p>
          <a:p>
            <a:pPr marL="719138" indent="-719138" algn="just"/>
            <a:r>
              <a:rPr lang="en-IN" sz="2800" dirty="0">
                <a:solidFill>
                  <a:srgbClr val="111111"/>
                </a:solidFill>
                <a:latin typeface="Bookman Old Style" panose="02050604050505020204" pitchFamily="18" charset="0"/>
              </a:rPr>
              <a:t>uniformity and </a:t>
            </a:r>
          </a:p>
          <a:p>
            <a:pPr marL="719138" indent="-719138" algn="just"/>
            <a:r>
              <a:rPr lang="en-IN" sz="2800" dirty="0">
                <a:solidFill>
                  <a:srgbClr val="111111"/>
                </a:solidFill>
                <a:latin typeface="Bookman Old Style" panose="02050604050505020204" pitchFamily="18" charset="0"/>
              </a:rPr>
              <a:t>consistency </a:t>
            </a:r>
          </a:p>
          <a:p>
            <a:pPr marL="715963" indent="-715963" algn="just">
              <a:buNone/>
            </a:pPr>
            <a:r>
              <a:rPr lang="en-IN" sz="2800" dirty="0">
                <a:solidFill>
                  <a:srgbClr val="111111"/>
                </a:solidFill>
                <a:latin typeface="Bookman Old Style" panose="02050604050505020204" pitchFamily="18" charset="0"/>
              </a:rPr>
              <a:t>	of financial statement</a:t>
            </a:r>
            <a:endParaRPr lang="en-US" sz="2800" dirty="0">
              <a:solidFill>
                <a:srgbClr val="111111"/>
              </a:solidFill>
              <a:latin typeface="Bookman Old Style" panose="02050604050505020204" pitchFamily="18" charset="0"/>
            </a:endParaRPr>
          </a:p>
        </p:txBody>
      </p:sp>
      <p:sp>
        <p:nvSpPr>
          <p:cNvPr id="4" name="Content Placeholder 3">
            <a:extLst>
              <a:ext uri="{FF2B5EF4-FFF2-40B4-BE49-F238E27FC236}">
                <a16:creationId xmlns:a16="http://schemas.microsoft.com/office/drawing/2014/main" id="{CFF6099B-BE64-98CF-4B3D-45016801EB38}"/>
              </a:ext>
            </a:extLst>
          </p:cNvPr>
          <p:cNvSpPr>
            <a:spLocks noGrp="1"/>
          </p:cNvSpPr>
          <p:nvPr>
            <p:ph sz="half" idx="2"/>
          </p:nvPr>
        </p:nvSpPr>
        <p:spPr>
          <a:xfrm>
            <a:off x="5736298" y="1750537"/>
            <a:ext cx="5569918" cy="3731560"/>
          </a:xfrm>
        </p:spPr>
        <p:txBody>
          <a:bodyPr/>
          <a:lstStyle/>
          <a:p>
            <a:pPr marL="0" indent="0" algn="just">
              <a:buNone/>
            </a:pPr>
            <a:r>
              <a:rPr lang="en-IN" sz="3200" b="1" dirty="0">
                <a:solidFill>
                  <a:srgbClr val="111111"/>
                </a:solidFill>
                <a:latin typeface="Bookman Old Style" panose="02050604050505020204" pitchFamily="18" charset="0"/>
              </a:rPr>
              <a:t>PROVIDE</a:t>
            </a:r>
          </a:p>
          <a:p>
            <a:pPr marL="715963" indent="-715963" algn="just"/>
            <a:r>
              <a:rPr lang="en-IN" sz="2800" dirty="0">
                <a:solidFill>
                  <a:srgbClr val="111111"/>
                </a:solidFill>
                <a:latin typeface="Bookman Old Style" panose="02050604050505020204" pitchFamily="18" charset="0"/>
              </a:rPr>
              <a:t>comprehensive, </a:t>
            </a:r>
          </a:p>
          <a:p>
            <a:pPr marL="715963" indent="-715963" algn="just"/>
            <a:r>
              <a:rPr lang="en-IN" sz="2800" dirty="0">
                <a:solidFill>
                  <a:srgbClr val="111111"/>
                </a:solidFill>
                <a:latin typeface="Bookman Old Style" panose="02050604050505020204" pitchFamily="18" charset="0"/>
              </a:rPr>
              <a:t>understandable and </a:t>
            </a:r>
          </a:p>
          <a:p>
            <a:pPr marL="715963" indent="-715963" algn="just"/>
            <a:r>
              <a:rPr lang="en-IN" sz="2800" dirty="0">
                <a:solidFill>
                  <a:srgbClr val="111111"/>
                </a:solidFill>
                <a:latin typeface="Bookman Old Style" panose="02050604050505020204" pitchFamily="18" charset="0"/>
              </a:rPr>
              <a:t>reliable information</a:t>
            </a:r>
          </a:p>
          <a:p>
            <a:pPr marL="715963" indent="-715963" algn="just">
              <a:buNone/>
            </a:pPr>
            <a:r>
              <a:rPr lang="en-IN" sz="2800" dirty="0">
                <a:solidFill>
                  <a:srgbClr val="111111"/>
                </a:solidFill>
                <a:latin typeface="Bookman Old Style" panose="02050604050505020204" pitchFamily="18" charset="0"/>
              </a:rPr>
              <a:t>	about a government’s finances</a:t>
            </a:r>
            <a:endParaRPr lang="en-US" sz="2800" dirty="0">
              <a:solidFill>
                <a:srgbClr val="111111"/>
              </a:solidFill>
              <a:latin typeface="Bookman Old Style" panose="02050604050505020204" pitchFamily="18" charset="0"/>
            </a:endParaRPr>
          </a:p>
        </p:txBody>
      </p:sp>
      <p:sp>
        <p:nvSpPr>
          <p:cNvPr id="5" name="Slide Number Placeholder 4">
            <a:extLst>
              <a:ext uri="{FF2B5EF4-FFF2-40B4-BE49-F238E27FC236}">
                <a16:creationId xmlns:a16="http://schemas.microsoft.com/office/drawing/2014/main" id="{F60DA573-10F5-E0C0-A07E-5ACA9DAD54C4}"/>
              </a:ext>
            </a:extLst>
          </p:cNvPr>
          <p:cNvSpPr>
            <a:spLocks noGrp="1"/>
          </p:cNvSpPr>
          <p:nvPr>
            <p:ph type="sldNum" sz="quarter" idx="12"/>
          </p:nvPr>
        </p:nvSpPr>
        <p:spPr/>
        <p:txBody>
          <a:bodyPr/>
          <a:lstStyle/>
          <a:p>
            <a:fld id="{1F28DAEE-427E-4030-87EA-38D724728595}" type="slidenum">
              <a:rPr lang="en-IN" smtClean="0"/>
              <a:pPr/>
              <a:t>26</a:t>
            </a:fld>
            <a:endParaRPr lang="en-IN" dirty="0"/>
          </a:p>
        </p:txBody>
      </p:sp>
      <p:sp>
        <p:nvSpPr>
          <p:cNvPr id="7" name="TextBox 6">
            <a:extLst>
              <a:ext uri="{FF2B5EF4-FFF2-40B4-BE49-F238E27FC236}">
                <a16:creationId xmlns:a16="http://schemas.microsoft.com/office/drawing/2014/main" id="{0F3436F2-5ED0-B2FB-97E8-558F1BB3300F}"/>
              </a:ext>
            </a:extLst>
          </p:cNvPr>
          <p:cNvSpPr txBox="1"/>
          <p:nvPr/>
        </p:nvSpPr>
        <p:spPr>
          <a:xfrm>
            <a:off x="302558" y="5650184"/>
            <a:ext cx="11793071" cy="800219"/>
          </a:xfrm>
          <a:prstGeom prst="rect">
            <a:avLst/>
          </a:prstGeom>
          <a:noFill/>
        </p:spPr>
        <p:txBody>
          <a:bodyPr wrap="square" rtlCol="0">
            <a:spAutoFit/>
          </a:bodyPr>
          <a:lstStyle/>
          <a:p>
            <a:r>
              <a:rPr lang="en-IN" sz="2800" dirty="0">
                <a:solidFill>
                  <a:schemeClr val="accent3">
                    <a:lumMod val="50000"/>
                  </a:schemeClr>
                </a:solidFill>
                <a:latin typeface="Bookman Old Style" panose="02050604050505020204" pitchFamily="18" charset="0"/>
              </a:rPr>
              <a:t>And thus enable transparency and enhance utility in a true sense </a:t>
            </a:r>
          </a:p>
          <a:p>
            <a:endParaRPr lang="en-US" dirty="0"/>
          </a:p>
        </p:txBody>
      </p:sp>
    </p:spTree>
    <p:extLst>
      <p:ext uri="{BB962C8B-B14F-4D97-AF65-F5344CB8AC3E}">
        <p14:creationId xmlns:p14="http://schemas.microsoft.com/office/powerpoint/2010/main" val="137148039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 name="Title 16"/>
          <p:cNvSpPr>
            <a:spLocks noGrp="1"/>
          </p:cNvSpPr>
          <p:nvPr>
            <p:ph type="title"/>
          </p:nvPr>
        </p:nvSpPr>
        <p:spPr>
          <a:xfrm>
            <a:off x="2005545" y="765536"/>
            <a:ext cx="6867109" cy="664807"/>
          </a:xfrm>
        </p:spPr>
        <p:txBody>
          <a:bodyPr>
            <a:noAutofit/>
          </a:bodyPr>
          <a:lstStyle/>
          <a:p>
            <a:pPr algn="ctr"/>
            <a:r>
              <a:rPr lang="en-IN" dirty="0">
                <a:latin typeface="Arial" panose="020B0604020202020204" pitchFamily="34" charset="0"/>
                <a:cs typeface="Arial" panose="020B0604020202020204" pitchFamily="34" charset="0"/>
              </a:rPr>
              <a:t>Benefits of AS ADOPTION</a:t>
            </a:r>
          </a:p>
        </p:txBody>
      </p:sp>
      <p:sp>
        <p:nvSpPr>
          <p:cNvPr id="18" name="Content Placeholder 17"/>
          <p:cNvSpPr>
            <a:spLocks noGrp="1"/>
          </p:cNvSpPr>
          <p:nvPr>
            <p:ph idx="1"/>
          </p:nvPr>
        </p:nvSpPr>
        <p:spPr>
          <a:xfrm>
            <a:off x="1028040" y="1574756"/>
            <a:ext cx="11018789" cy="4675031"/>
          </a:xfrm>
        </p:spPr>
        <p:txBody>
          <a:bodyPr>
            <a:noAutofit/>
          </a:bodyPr>
          <a:lstStyle/>
          <a:p>
            <a:pPr marL="342900" lvl="0" indent="-342900">
              <a:spcBef>
                <a:spcPts val="100"/>
              </a:spcBef>
              <a:spcAft>
                <a:spcPts val="200"/>
              </a:spcAft>
              <a:buFont typeface="Wingdings" panose="05000000000000000000" pitchFamily="2" charset="2"/>
              <a:buChar char=""/>
            </a:pPr>
            <a:r>
              <a:rPr lang="en-IN" sz="2400" b="0" i="0" dirty="0">
                <a:effectLst/>
                <a:latin typeface="UICTFontTextStyleBody"/>
                <a:ea typeface="Times New Roman" panose="02020603050405020304" pitchFamily="18" charset="0"/>
                <a:cs typeface="Times New Roman" panose="02020603050405020304" pitchFamily="18" charset="0"/>
              </a:rPr>
              <a:t>Essential for audit,</a:t>
            </a:r>
            <a:r>
              <a:rPr lang="en-IN" sz="2400" dirty="0">
                <a:effectLst/>
                <a:latin typeface="UICTFontTextStyleBody"/>
                <a:ea typeface="Times New Roman" panose="02020603050405020304" pitchFamily="18" charset="0"/>
                <a:cs typeface="Times New Roman" panose="02020603050405020304" pitchFamily="18" charset="0"/>
              </a:rPr>
              <a:t> </a:t>
            </a:r>
            <a:endParaRPr lang="en-US" sz="2400" dirty="0">
              <a:effectLst/>
              <a:latin typeface=".AppleSystemUIFont"/>
              <a:ea typeface="Times New Roman" panose="02020603050405020304" pitchFamily="18" charset="0"/>
              <a:cs typeface="Times New Roman" panose="02020603050405020304" pitchFamily="18" charset="0"/>
            </a:endParaRPr>
          </a:p>
          <a:p>
            <a:pPr marL="342900" lvl="0" indent="-342900">
              <a:spcBef>
                <a:spcPts val="100"/>
              </a:spcBef>
              <a:spcAft>
                <a:spcPts val="200"/>
              </a:spcAft>
              <a:buFont typeface="Wingdings" panose="05000000000000000000" pitchFamily="2" charset="2"/>
              <a:buChar char=""/>
            </a:pPr>
            <a:r>
              <a:rPr lang="en-IN" sz="2400" b="0" i="0" dirty="0">
                <a:effectLst/>
                <a:latin typeface="UICTFontTextStyleBody"/>
                <a:ea typeface="Times New Roman" panose="02020603050405020304" pitchFamily="18" charset="0"/>
                <a:cs typeface="Times New Roman" panose="02020603050405020304" pitchFamily="18" charset="0"/>
              </a:rPr>
              <a:t>Standardisation is a must to prevent unpleasant shocks.</a:t>
            </a:r>
            <a:endParaRPr lang="en-US" sz="2400" dirty="0">
              <a:effectLst/>
              <a:latin typeface=".AppleSystemUIFont"/>
              <a:ea typeface="Times New Roman" panose="02020603050405020304" pitchFamily="18" charset="0"/>
              <a:cs typeface="Times New Roman" panose="02020603050405020304" pitchFamily="18" charset="0"/>
            </a:endParaRPr>
          </a:p>
          <a:p>
            <a:pPr marL="342900" lvl="0" indent="-342900">
              <a:spcBef>
                <a:spcPts val="100"/>
              </a:spcBef>
              <a:spcAft>
                <a:spcPts val="200"/>
              </a:spcAft>
              <a:buFont typeface="Wingdings" panose="05000000000000000000" pitchFamily="2" charset="2"/>
              <a:buChar char=""/>
            </a:pPr>
            <a:r>
              <a:rPr lang="en-IN" sz="2400" b="0" i="0" dirty="0">
                <a:effectLst/>
                <a:latin typeface="UICTFontTextStyleBody"/>
                <a:ea typeface="Times New Roman" panose="02020603050405020304" pitchFamily="18" charset="0"/>
                <a:cs typeface="Times New Roman" panose="02020603050405020304" pitchFamily="18" charset="0"/>
              </a:rPr>
              <a:t>Reduces discretion- facilitates - systems &amp; digitisation</a:t>
            </a:r>
            <a:r>
              <a:rPr lang="en-IN" sz="2400" dirty="0">
                <a:effectLst/>
                <a:latin typeface="UICTFontTextStyleBody"/>
                <a:ea typeface="Times New Roman" panose="02020603050405020304" pitchFamily="18" charset="0"/>
                <a:cs typeface="Times New Roman" panose="02020603050405020304" pitchFamily="18" charset="0"/>
              </a:rPr>
              <a:t> </a:t>
            </a:r>
            <a:endParaRPr lang="en-US" sz="2400" dirty="0">
              <a:effectLst/>
              <a:latin typeface=".AppleSystemUIFont"/>
              <a:ea typeface="Times New Roman" panose="02020603050405020304" pitchFamily="18" charset="0"/>
              <a:cs typeface="Times New Roman" panose="02020603050405020304" pitchFamily="18" charset="0"/>
            </a:endParaRPr>
          </a:p>
          <a:p>
            <a:pPr marL="342900" lvl="0" indent="-342900">
              <a:spcBef>
                <a:spcPts val="100"/>
              </a:spcBef>
              <a:spcAft>
                <a:spcPts val="200"/>
              </a:spcAft>
              <a:buFont typeface="Wingdings" panose="05000000000000000000" pitchFamily="2" charset="2"/>
              <a:buChar char=""/>
            </a:pPr>
            <a:r>
              <a:rPr lang="en-IN" sz="2400" b="0" i="0" dirty="0">
                <a:effectLst/>
                <a:latin typeface="UICTFontTextStyleBody"/>
                <a:ea typeface="Times New Roman" panose="02020603050405020304" pitchFamily="18" charset="0"/>
                <a:cs typeface="Times New Roman" panose="02020603050405020304" pitchFamily="18" charset="0"/>
              </a:rPr>
              <a:t>Accounting to be a basis of economic decision making.- cannot make informal decisions without Reliable data being available</a:t>
            </a:r>
            <a:endParaRPr lang="en-US" sz="2400" dirty="0">
              <a:effectLst/>
              <a:latin typeface=".AppleSystemUIFont"/>
              <a:ea typeface="Times New Roman" panose="02020603050405020304" pitchFamily="18" charset="0"/>
              <a:cs typeface="Times New Roman" panose="02020603050405020304" pitchFamily="18" charset="0"/>
            </a:endParaRPr>
          </a:p>
          <a:p>
            <a:pPr marL="342900" lvl="0" indent="-342900">
              <a:spcBef>
                <a:spcPts val="100"/>
              </a:spcBef>
              <a:spcAft>
                <a:spcPts val="200"/>
              </a:spcAft>
              <a:buFont typeface="Wingdings" panose="05000000000000000000" pitchFamily="2" charset="2"/>
              <a:buChar char=""/>
            </a:pPr>
            <a:r>
              <a:rPr lang="en-IN" sz="2400" b="0" i="0" dirty="0">
                <a:effectLst/>
                <a:latin typeface="UICTFontTextStyleBody"/>
                <a:ea typeface="Times New Roman" panose="02020603050405020304" pitchFamily="18" charset="0"/>
                <a:cs typeface="Times New Roman" panose="02020603050405020304" pitchFamily="18" charset="0"/>
              </a:rPr>
              <a:t>Transparency - is one of the criteria for ratings.</a:t>
            </a:r>
            <a:endParaRPr lang="en-US" sz="2400" dirty="0">
              <a:effectLst/>
              <a:latin typeface=".AppleSystemUIFont"/>
              <a:ea typeface="Times New Roman" panose="02020603050405020304" pitchFamily="18" charset="0"/>
              <a:cs typeface="Times New Roman" panose="02020603050405020304" pitchFamily="18" charset="0"/>
            </a:endParaRPr>
          </a:p>
          <a:p>
            <a:pPr marL="342900" lvl="0" indent="-342900">
              <a:spcBef>
                <a:spcPts val="100"/>
              </a:spcBef>
              <a:spcAft>
                <a:spcPts val="200"/>
              </a:spcAft>
              <a:buFont typeface="Wingdings" panose="05000000000000000000" pitchFamily="2" charset="2"/>
              <a:buChar char=""/>
            </a:pPr>
            <a:r>
              <a:rPr lang="en-IN" sz="2400" b="0" i="0" dirty="0">
                <a:effectLst/>
                <a:latin typeface="UICTFontTextStyleBody"/>
                <a:ea typeface="Times New Roman" panose="02020603050405020304" pitchFamily="18" charset="0"/>
                <a:cs typeface="Times New Roman" panose="02020603050405020304" pitchFamily="18" charset="0"/>
              </a:rPr>
              <a:t>AS is not an end in itself - it is a means to an end</a:t>
            </a:r>
            <a:endParaRPr lang="en-US" sz="2400" dirty="0">
              <a:effectLst/>
              <a:latin typeface=".AppleSystemUIFont"/>
              <a:ea typeface="Times New Roman" panose="02020603050405020304" pitchFamily="18" charset="0"/>
              <a:cs typeface="Times New Roman" panose="02020603050405020304" pitchFamily="18" charset="0"/>
            </a:endParaRPr>
          </a:p>
          <a:p>
            <a:pPr marL="342900" lvl="0" indent="-342900">
              <a:spcBef>
                <a:spcPts val="100"/>
              </a:spcBef>
              <a:spcAft>
                <a:spcPts val="200"/>
              </a:spcAft>
              <a:buFont typeface="Wingdings" panose="05000000000000000000" pitchFamily="2" charset="2"/>
              <a:buChar char=""/>
            </a:pPr>
            <a:r>
              <a:rPr lang="en-IN" sz="2400" b="0" i="0" dirty="0">
                <a:effectLst/>
                <a:latin typeface="UICTFontTextStyleBody"/>
                <a:ea typeface="Times New Roman" panose="02020603050405020304" pitchFamily="18" charset="0"/>
                <a:cs typeface="Times New Roman" panose="02020603050405020304" pitchFamily="18" charset="0"/>
              </a:rPr>
              <a:t>Should not become primarily a compliance issue. - should be more of A principle issue</a:t>
            </a:r>
            <a:endParaRPr lang="en-US" sz="2400" dirty="0">
              <a:effectLst/>
              <a:latin typeface=".AppleSystemUIFont"/>
              <a:ea typeface="Times New Roman" panose="02020603050405020304" pitchFamily="18" charset="0"/>
              <a:cs typeface="Times New Roman" panose="02020603050405020304" pitchFamily="18" charset="0"/>
            </a:endParaRPr>
          </a:p>
          <a:p>
            <a:pPr marL="342900" lvl="0" indent="-342900">
              <a:spcBef>
                <a:spcPts val="100"/>
              </a:spcBef>
              <a:spcAft>
                <a:spcPts val="200"/>
              </a:spcAft>
              <a:buFont typeface="Wingdings" panose="05000000000000000000" pitchFamily="2" charset="2"/>
              <a:buChar char=""/>
            </a:pPr>
            <a:r>
              <a:rPr lang="en-IN" sz="2400" b="0" i="0" dirty="0">
                <a:effectLst/>
                <a:latin typeface="UICTFontTextStyleBody"/>
                <a:ea typeface="Times New Roman" panose="02020603050405020304" pitchFamily="18" charset="0"/>
                <a:cs typeface="Times New Roman" panose="02020603050405020304" pitchFamily="18" charset="0"/>
              </a:rPr>
              <a:t>More investment at Lower borrowing cost.</a:t>
            </a:r>
            <a:endParaRPr lang="en-US" sz="2400" dirty="0">
              <a:effectLst/>
              <a:latin typeface=".AppleSystemUIFont"/>
              <a:ea typeface="Times New Roman" panose="02020603050405020304" pitchFamily="18" charset="0"/>
              <a:cs typeface="Times New Roman" panose="02020603050405020304" pitchFamily="18" charset="0"/>
            </a:endParaRPr>
          </a:p>
          <a:p>
            <a:pPr marL="0" indent="0">
              <a:buNone/>
            </a:pPr>
            <a:endParaRPr lang="en-IN" dirty="0">
              <a:solidFill>
                <a:schemeClr val="tx1"/>
              </a:solidFill>
              <a:highlight>
                <a:srgbClr val="FFFF00"/>
              </a:highlight>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1F28DAEE-427E-4030-87EA-38D724728595}" type="slidenum">
              <a:rPr lang="en-IN">
                <a:latin typeface="Gill Sans MT"/>
              </a:rPr>
              <a:pPr/>
              <a:t>27</a:t>
            </a:fld>
            <a:endParaRPr lang="en-IN" dirty="0">
              <a:latin typeface="Gill Sans MT"/>
            </a:endParaRPr>
          </a:p>
        </p:txBody>
      </p:sp>
      <p:sp>
        <p:nvSpPr>
          <p:cNvPr id="2" name="Date Placeholder 1">
            <a:extLst>
              <a:ext uri="{FF2B5EF4-FFF2-40B4-BE49-F238E27FC236}">
                <a16:creationId xmlns:a16="http://schemas.microsoft.com/office/drawing/2014/main" id="{7D7E98E7-06D2-53E0-0400-12CFD5A1BBD0}"/>
              </a:ext>
            </a:extLst>
          </p:cNvPr>
          <p:cNvSpPr>
            <a:spLocks noGrp="1"/>
          </p:cNvSpPr>
          <p:nvPr>
            <p:ph type="dt" sz="half" idx="10"/>
          </p:nvPr>
        </p:nvSpPr>
        <p:spPr/>
        <p:txBody>
          <a:bodyPr/>
          <a:lstStyle/>
          <a:p>
            <a:r>
              <a:rPr lang="en-US"/>
              <a:t>05 Sept 23</a:t>
            </a:r>
            <a:endParaRPr lang="en-IN" dirty="0"/>
          </a:p>
        </p:txBody>
      </p:sp>
      <p:sp>
        <p:nvSpPr>
          <p:cNvPr id="3" name="Footer Placeholder 2">
            <a:extLst>
              <a:ext uri="{FF2B5EF4-FFF2-40B4-BE49-F238E27FC236}">
                <a16:creationId xmlns:a16="http://schemas.microsoft.com/office/drawing/2014/main" id="{A7048EAF-CAD7-9FF8-9E34-41CC2762484C}"/>
              </a:ext>
            </a:extLst>
          </p:cNvPr>
          <p:cNvSpPr>
            <a:spLocks noGrp="1"/>
          </p:cNvSpPr>
          <p:nvPr>
            <p:ph type="ftr" sz="quarter" idx="11"/>
          </p:nvPr>
        </p:nvSpPr>
        <p:spPr>
          <a:xfrm>
            <a:off x="2299446" y="6394200"/>
            <a:ext cx="7819466" cy="365125"/>
          </a:xfrm>
        </p:spPr>
        <p:txBody>
          <a:bodyPr/>
          <a:lstStyle/>
          <a:p>
            <a:r>
              <a:rPr lang="en-US"/>
              <a:t>6th Virtual Conclave CPFGA, ICAI - CA Jayant Gokhale</a:t>
            </a:r>
            <a:endParaRPr lang="en-IN" dirty="0"/>
          </a:p>
        </p:txBody>
      </p:sp>
    </p:spTree>
    <p:extLst>
      <p:ext uri="{BB962C8B-B14F-4D97-AF65-F5344CB8AC3E}">
        <p14:creationId xmlns:p14="http://schemas.microsoft.com/office/powerpoint/2010/main" val="318425718"/>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6DA8058A-8660-3B6E-0967-E50876C32984}"/>
              </a:ext>
            </a:extLst>
          </p:cNvPr>
          <p:cNvPicPr>
            <a:picLocks noGrp="1" noChangeAspect="1"/>
          </p:cNvPicPr>
          <p:nvPr>
            <p:ph idx="1"/>
          </p:nvPr>
        </p:nvPicPr>
        <p:blipFill>
          <a:blip r:embed="rId2"/>
          <a:stretch>
            <a:fillRect/>
          </a:stretch>
        </p:blipFill>
        <p:spPr>
          <a:xfrm>
            <a:off x="1772044" y="1431231"/>
            <a:ext cx="9396248" cy="4828450"/>
          </a:xfrm>
          <a:prstGeom prst="rect">
            <a:avLst/>
          </a:prstGeom>
        </p:spPr>
      </p:pic>
      <p:sp>
        <p:nvSpPr>
          <p:cNvPr id="4" name="Date Placeholder 3">
            <a:extLst>
              <a:ext uri="{FF2B5EF4-FFF2-40B4-BE49-F238E27FC236}">
                <a16:creationId xmlns:a16="http://schemas.microsoft.com/office/drawing/2014/main" id="{B6F5B417-A1D3-AAF7-B0F1-DE955E4925FA}"/>
              </a:ext>
            </a:extLst>
          </p:cNvPr>
          <p:cNvSpPr>
            <a:spLocks noGrp="1"/>
          </p:cNvSpPr>
          <p:nvPr>
            <p:ph type="dt" sz="half" idx="10"/>
          </p:nvPr>
        </p:nvSpPr>
        <p:spPr/>
        <p:txBody>
          <a:bodyPr/>
          <a:lstStyle/>
          <a:p>
            <a:r>
              <a:rPr lang="en-US"/>
              <a:t>7th May 2024</a:t>
            </a:r>
            <a:endParaRPr lang="en-US" dirty="0"/>
          </a:p>
        </p:txBody>
      </p:sp>
      <p:sp>
        <p:nvSpPr>
          <p:cNvPr id="5" name="Footer Placeholder 4">
            <a:extLst>
              <a:ext uri="{FF2B5EF4-FFF2-40B4-BE49-F238E27FC236}">
                <a16:creationId xmlns:a16="http://schemas.microsoft.com/office/drawing/2014/main" id="{B7906BE5-670B-7229-896E-009568B36D2E}"/>
              </a:ext>
            </a:extLst>
          </p:cNvPr>
          <p:cNvSpPr>
            <a:spLocks noGrp="1"/>
          </p:cNvSpPr>
          <p:nvPr>
            <p:ph type="ftr" sz="quarter" idx="11"/>
          </p:nvPr>
        </p:nvSpPr>
        <p:spPr/>
        <p:txBody>
          <a:bodyPr/>
          <a:lstStyle/>
          <a:p>
            <a:r>
              <a:rPr lang="en-US" dirty="0"/>
              <a:t>Jayant Gokhale FCA LLB - Mumbai - jayant@icai.org</a:t>
            </a:r>
          </a:p>
        </p:txBody>
      </p:sp>
      <p:sp>
        <p:nvSpPr>
          <p:cNvPr id="6" name="Slide Number Placeholder 5">
            <a:extLst>
              <a:ext uri="{FF2B5EF4-FFF2-40B4-BE49-F238E27FC236}">
                <a16:creationId xmlns:a16="http://schemas.microsoft.com/office/drawing/2014/main" id="{4DBC598B-3C0C-F77A-5BBA-E4CEF1154FAF}"/>
              </a:ext>
            </a:extLst>
          </p:cNvPr>
          <p:cNvSpPr>
            <a:spLocks noGrp="1"/>
          </p:cNvSpPr>
          <p:nvPr>
            <p:ph type="sldNum" sz="quarter" idx="12"/>
          </p:nvPr>
        </p:nvSpPr>
        <p:spPr/>
        <p:txBody>
          <a:bodyPr/>
          <a:lstStyle/>
          <a:p>
            <a:fld id="{6B0F69E8-2CD7-4234-A453-A9D1115D1DB0}" type="slidenum">
              <a:rPr lang="en-US" smtClean="0"/>
              <a:pPr/>
              <a:t>3</a:t>
            </a:fld>
            <a:endParaRPr lang="en-US" dirty="0"/>
          </a:p>
        </p:txBody>
      </p:sp>
      <p:sp>
        <p:nvSpPr>
          <p:cNvPr id="7" name="Title 1">
            <a:extLst>
              <a:ext uri="{FF2B5EF4-FFF2-40B4-BE49-F238E27FC236}">
                <a16:creationId xmlns:a16="http://schemas.microsoft.com/office/drawing/2014/main" id="{4484F7D4-78D0-8027-2F30-00602E4FEF0A}"/>
              </a:ext>
            </a:extLst>
          </p:cNvPr>
          <p:cNvSpPr txBox="1">
            <a:spLocks noGrp="1"/>
          </p:cNvSpPr>
          <p:nvPr>
            <p:ph type="title"/>
          </p:nvPr>
        </p:nvSpPr>
        <p:spPr>
          <a:xfrm>
            <a:off x="1109663" y="261938"/>
            <a:ext cx="10755312" cy="8382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a:solidFill>
                  <a:schemeClr val="accent2">
                    <a:lumMod val="50000"/>
                  </a:schemeClr>
                </a:solidFill>
                <a:latin typeface="Amasis MT Pro Medium" panose="02040604050005020304" pitchFamily="18" charset="0"/>
              </a:rPr>
              <a:t>Hierarchy of Applicable Legal Framework</a:t>
            </a:r>
          </a:p>
        </p:txBody>
      </p:sp>
      <p:sp>
        <p:nvSpPr>
          <p:cNvPr id="9" name="Rectangle: Rounded Corners 8">
            <a:extLst>
              <a:ext uri="{FF2B5EF4-FFF2-40B4-BE49-F238E27FC236}">
                <a16:creationId xmlns:a16="http://schemas.microsoft.com/office/drawing/2014/main" id="{C802BFDB-6E18-6D0F-8DA3-CC80E27C9F6E}"/>
              </a:ext>
            </a:extLst>
          </p:cNvPr>
          <p:cNvSpPr/>
          <p:nvPr/>
        </p:nvSpPr>
        <p:spPr>
          <a:xfrm>
            <a:off x="2093660" y="1691807"/>
            <a:ext cx="4002339" cy="891309"/>
          </a:xfrm>
          <a:prstGeom prst="roundRect">
            <a:avLst/>
          </a:prstGeom>
          <a:solidFill>
            <a:srgbClr val="00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Central Framework</a:t>
            </a:r>
          </a:p>
        </p:txBody>
      </p:sp>
      <p:sp>
        <p:nvSpPr>
          <p:cNvPr id="10" name="Rectangle: Rounded Corners 9">
            <a:extLst>
              <a:ext uri="{FF2B5EF4-FFF2-40B4-BE49-F238E27FC236}">
                <a16:creationId xmlns:a16="http://schemas.microsoft.com/office/drawing/2014/main" id="{F939FFD0-7894-C8A8-07BA-39B82CB8938D}"/>
              </a:ext>
            </a:extLst>
          </p:cNvPr>
          <p:cNvSpPr/>
          <p:nvPr/>
        </p:nvSpPr>
        <p:spPr>
          <a:xfrm>
            <a:off x="2201932" y="2770064"/>
            <a:ext cx="2042146" cy="1357416"/>
          </a:xfrm>
          <a:prstGeom prst="roundRect">
            <a:avLst/>
          </a:prstGeom>
          <a:solidFill>
            <a:srgbClr val="00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Constitutional Bodies</a:t>
            </a:r>
            <a:endParaRPr lang="en-US" dirty="0"/>
          </a:p>
        </p:txBody>
      </p:sp>
      <p:sp>
        <p:nvSpPr>
          <p:cNvPr id="11" name="Rectangle: Rounded Corners 10">
            <a:extLst>
              <a:ext uri="{FF2B5EF4-FFF2-40B4-BE49-F238E27FC236}">
                <a16:creationId xmlns:a16="http://schemas.microsoft.com/office/drawing/2014/main" id="{0E70DFDB-59B1-6800-AAEE-578B43534FD5}"/>
              </a:ext>
            </a:extLst>
          </p:cNvPr>
          <p:cNvSpPr/>
          <p:nvPr/>
        </p:nvSpPr>
        <p:spPr>
          <a:xfrm>
            <a:off x="6470168" y="4672967"/>
            <a:ext cx="1052839" cy="1079168"/>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2"/>
                </a:solidFill>
              </a:rPr>
              <a:t>Trusts</a:t>
            </a:r>
          </a:p>
        </p:txBody>
      </p:sp>
      <p:sp>
        <p:nvSpPr>
          <p:cNvPr id="2" name="Rectangle: Rounded Corners 1">
            <a:extLst>
              <a:ext uri="{FF2B5EF4-FFF2-40B4-BE49-F238E27FC236}">
                <a16:creationId xmlns:a16="http://schemas.microsoft.com/office/drawing/2014/main" id="{8A6D3980-A107-E5CC-A4F3-703E609BFA92}"/>
              </a:ext>
            </a:extLst>
          </p:cNvPr>
          <p:cNvSpPr/>
          <p:nvPr/>
        </p:nvSpPr>
        <p:spPr>
          <a:xfrm>
            <a:off x="9672314" y="2846583"/>
            <a:ext cx="1218682" cy="1228453"/>
          </a:xfrm>
          <a:prstGeom prst="roundRect">
            <a:avLst/>
          </a:prstGeom>
          <a:solidFill>
            <a:srgbClr val="00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Statutory Bodies</a:t>
            </a:r>
            <a:endParaRPr lang="en-US" dirty="0"/>
          </a:p>
        </p:txBody>
      </p:sp>
      <p:sp>
        <p:nvSpPr>
          <p:cNvPr id="3" name="Rectangle: Rounded Corners 2">
            <a:extLst>
              <a:ext uri="{FF2B5EF4-FFF2-40B4-BE49-F238E27FC236}">
                <a16:creationId xmlns:a16="http://schemas.microsoft.com/office/drawing/2014/main" id="{D0BCFA80-B679-AB22-240D-FEF873C942A8}"/>
              </a:ext>
            </a:extLst>
          </p:cNvPr>
          <p:cNvSpPr/>
          <p:nvPr/>
        </p:nvSpPr>
        <p:spPr>
          <a:xfrm>
            <a:off x="4709627" y="2790881"/>
            <a:ext cx="1386373" cy="1315782"/>
          </a:xfrm>
          <a:prstGeom prst="roundRect">
            <a:avLst/>
          </a:prstGeom>
          <a:solidFill>
            <a:srgbClr val="00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Statutory Bodies</a:t>
            </a:r>
            <a:endParaRPr lang="en-US" dirty="0"/>
          </a:p>
        </p:txBody>
      </p:sp>
      <p:sp>
        <p:nvSpPr>
          <p:cNvPr id="12" name="Rectangle: Rounded Corners 11">
            <a:extLst>
              <a:ext uri="{FF2B5EF4-FFF2-40B4-BE49-F238E27FC236}">
                <a16:creationId xmlns:a16="http://schemas.microsoft.com/office/drawing/2014/main" id="{C4D0DACD-FA7D-9D43-7E67-019DED05F6C7}"/>
              </a:ext>
            </a:extLst>
          </p:cNvPr>
          <p:cNvSpPr/>
          <p:nvPr/>
        </p:nvSpPr>
        <p:spPr>
          <a:xfrm>
            <a:off x="4597084" y="4696566"/>
            <a:ext cx="1218682" cy="1079168"/>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2"/>
                </a:solidFill>
              </a:rPr>
              <a:t>Regulatory Bodies</a:t>
            </a:r>
          </a:p>
        </p:txBody>
      </p:sp>
      <p:sp>
        <p:nvSpPr>
          <p:cNvPr id="13" name="Rectangle: Rounded Corners 12">
            <a:extLst>
              <a:ext uri="{FF2B5EF4-FFF2-40B4-BE49-F238E27FC236}">
                <a16:creationId xmlns:a16="http://schemas.microsoft.com/office/drawing/2014/main" id="{DD42F100-B09F-D93A-4947-CFFE73469EE5}"/>
              </a:ext>
            </a:extLst>
          </p:cNvPr>
          <p:cNvSpPr/>
          <p:nvPr/>
        </p:nvSpPr>
        <p:spPr>
          <a:xfrm>
            <a:off x="8111055" y="4717383"/>
            <a:ext cx="1160384" cy="1079168"/>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2"/>
                </a:solidFill>
              </a:rPr>
              <a:t>Societies</a:t>
            </a:r>
          </a:p>
        </p:txBody>
      </p:sp>
      <p:sp>
        <p:nvSpPr>
          <p:cNvPr id="15" name="Rectangle: Rounded Corners 14">
            <a:extLst>
              <a:ext uri="{FF2B5EF4-FFF2-40B4-BE49-F238E27FC236}">
                <a16:creationId xmlns:a16="http://schemas.microsoft.com/office/drawing/2014/main" id="{D722A8AF-D521-4428-916D-B53701354630}"/>
              </a:ext>
            </a:extLst>
          </p:cNvPr>
          <p:cNvSpPr/>
          <p:nvPr/>
        </p:nvSpPr>
        <p:spPr>
          <a:xfrm>
            <a:off x="6621693" y="1662019"/>
            <a:ext cx="4269302" cy="891309"/>
          </a:xfrm>
          <a:prstGeom prst="roundRect">
            <a:avLst/>
          </a:prstGeom>
          <a:solidFill>
            <a:srgbClr val="00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State Framework</a:t>
            </a:r>
          </a:p>
        </p:txBody>
      </p:sp>
      <p:sp>
        <p:nvSpPr>
          <p:cNvPr id="17" name="Rectangle: Rounded Corners 16">
            <a:extLst>
              <a:ext uri="{FF2B5EF4-FFF2-40B4-BE49-F238E27FC236}">
                <a16:creationId xmlns:a16="http://schemas.microsoft.com/office/drawing/2014/main" id="{CEF8A971-D3BD-D94F-FCB4-B5223D032BC7}"/>
              </a:ext>
            </a:extLst>
          </p:cNvPr>
          <p:cNvSpPr/>
          <p:nvPr/>
        </p:nvSpPr>
        <p:spPr>
          <a:xfrm>
            <a:off x="9750090" y="4705303"/>
            <a:ext cx="1218682" cy="1079168"/>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2"/>
                </a:solidFill>
              </a:rPr>
              <a:t>Regulatory Bodies</a:t>
            </a:r>
          </a:p>
        </p:txBody>
      </p:sp>
      <p:sp>
        <p:nvSpPr>
          <p:cNvPr id="18" name="Rectangle: Rounded Corners 17">
            <a:extLst>
              <a:ext uri="{FF2B5EF4-FFF2-40B4-BE49-F238E27FC236}">
                <a16:creationId xmlns:a16="http://schemas.microsoft.com/office/drawing/2014/main" id="{6303B875-B01C-88A2-4CB6-55E6AA87E709}"/>
              </a:ext>
            </a:extLst>
          </p:cNvPr>
          <p:cNvSpPr/>
          <p:nvPr/>
        </p:nvSpPr>
        <p:spPr>
          <a:xfrm>
            <a:off x="6286194" y="2784297"/>
            <a:ext cx="1576568" cy="1315782"/>
          </a:xfrm>
          <a:prstGeom prst="roundRect">
            <a:avLst/>
          </a:prstGeom>
          <a:solidFill>
            <a:srgbClr val="00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Autonomous Bodies</a:t>
            </a:r>
            <a:endParaRPr lang="en-US" dirty="0"/>
          </a:p>
        </p:txBody>
      </p:sp>
      <p:sp>
        <p:nvSpPr>
          <p:cNvPr id="19" name="Rectangle: Rounded Corners 18">
            <a:extLst>
              <a:ext uri="{FF2B5EF4-FFF2-40B4-BE49-F238E27FC236}">
                <a16:creationId xmlns:a16="http://schemas.microsoft.com/office/drawing/2014/main" id="{1D2576C6-F8D8-2AF2-0C06-FD4AF4EFFFA1}"/>
              </a:ext>
            </a:extLst>
          </p:cNvPr>
          <p:cNvSpPr/>
          <p:nvPr/>
        </p:nvSpPr>
        <p:spPr>
          <a:xfrm>
            <a:off x="7947923" y="2802621"/>
            <a:ext cx="1577752" cy="1315782"/>
          </a:xfrm>
          <a:prstGeom prst="roundRect">
            <a:avLst/>
          </a:prstGeom>
          <a:solidFill>
            <a:srgbClr val="00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Associations, Clubs, NGOs,</a:t>
            </a:r>
          </a:p>
          <a:p>
            <a:pPr algn="ctr"/>
            <a:r>
              <a:rPr lang="en-US" b="1" dirty="0"/>
              <a:t>Individuals</a:t>
            </a:r>
            <a:endParaRPr lang="en-US" dirty="0"/>
          </a:p>
        </p:txBody>
      </p:sp>
      <p:sp>
        <p:nvSpPr>
          <p:cNvPr id="14" name="Arrow: Down 13">
            <a:extLst>
              <a:ext uri="{FF2B5EF4-FFF2-40B4-BE49-F238E27FC236}">
                <a16:creationId xmlns:a16="http://schemas.microsoft.com/office/drawing/2014/main" id="{CBFD6914-30AD-7884-51D0-DEBACDB19FFA}"/>
              </a:ext>
            </a:extLst>
          </p:cNvPr>
          <p:cNvSpPr/>
          <p:nvPr/>
        </p:nvSpPr>
        <p:spPr>
          <a:xfrm>
            <a:off x="5044966" y="4075036"/>
            <a:ext cx="132430" cy="64234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Down 19">
            <a:extLst>
              <a:ext uri="{FF2B5EF4-FFF2-40B4-BE49-F238E27FC236}">
                <a16:creationId xmlns:a16="http://schemas.microsoft.com/office/drawing/2014/main" id="{3070F237-F045-E245-886A-0ADCF693EF13}"/>
              </a:ext>
            </a:extLst>
          </p:cNvPr>
          <p:cNvSpPr/>
          <p:nvPr/>
        </p:nvSpPr>
        <p:spPr>
          <a:xfrm>
            <a:off x="10164045" y="4075035"/>
            <a:ext cx="182938" cy="642347"/>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372884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a:xfrm>
            <a:off x="1948790" y="305182"/>
            <a:ext cx="8904193" cy="664807"/>
          </a:xfrm>
        </p:spPr>
        <p:txBody>
          <a:bodyPr>
            <a:noAutofit/>
          </a:bodyPr>
          <a:lstStyle/>
          <a:p>
            <a:pPr algn="ctr"/>
            <a:r>
              <a:rPr lang="en-IN" sz="3600" dirty="0">
                <a:solidFill>
                  <a:schemeClr val="accent2">
                    <a:lumMod val="50000"/>
                  </a:schemeClr>
                </a:solidFill>
                <a:latin typeface="Amasis MT Pro Medium" panose="02040604050005020304" pitchFamily="18" charset="0"/>
              </a:rPr>
              <a:t>Structural limitations in Govt</a:t>
            </a:r>
          </a:p>
        </p:txBody>
      </p:sp>
      <p:sp>
        <p:nvSpPr>
          <p:cNvPr id="18" name="Content Placeholder 17"/>
          <p:cNvSpPr>
            <a:spLocks noGrp="1"/>
          </p:cNvSpPr>
          <p:nvPr>
            <p:ph idx="1"/>
          </p:nvPr>
        </p:nvSpPr>
        <p:spPr>
          <a:xfrm>
            <a:off x="1002814" y="1007839"/>
            <a:ext cx="11035735" cy="5279449"/>
          </a:xfrm>
        </p:spPr>
        <p:txBody>
          <a:bodyPr>
            <a:noAutofit/>
          </a:bodyPr>
          <a:lstStyle/>
          <a:p>
            <a:pPr marL="358775" indent="-358775">
              <a:lnSpc>
                <a:spcPct val="100000"/>
              </a:lnSpc>
              <a:spcAft>
                <a:spcPts val="300"/>
              </a:spcAft>
              <a:buFont typeface="Wingdings" panose="05000000000000000000" pitchFamily="2" charset="2"/>
              <a:buChar char="q"/>
            </a:pPr>
            <a:r>
              <a:rPr lang="en-IN" sz="2400" dirty="0">
                <a:solidFill>
                  <a:srgbClr val="111111"/>
                </a:solidFill>
                <a:latin typeface="Bookman Old Style" panose="02050604050505020204" pitchFamily="18" charset="0"/>
              </a:rPr>
              <a:t>Urban  local bodies (ULBs) - as per the Constitution of India  - governed by state regulations</a:t>
            </a:r>
            <a:endParaRPr lang="en-US" sz="2400" dirty="0">
              <a:solidFill>
                <a:srgbClr val="111111"/>
              </a:solidFill>
              <a:latin typeface="Bookman Old Style" panose="02050604050505020204" pitchFamily="18" charset="0"/>
            </a:endParaRPr>
          </a:p>
          <a:p>
            <a:pPr marL="358775" indent="-358775">
              <a:lnSpc>
                <a:spcPct val="100000"/>
              </a:lnSpc>
              <a:spcAft>
                <a:spcPts val="300"/>
              </a:spcAft>
              <a:buFont typeface="Wingdings" panose="05000000000000000000" pitchFamily="2" charset="2"/>
              <a:buChar char="q"/>
            </a:pPr>
            <a:r>
              <a:rPr lang="en-IN" sz="2400" dirty="0">
                <a:solidFill>
                  <a:srgbClr val="111111"/>
                </a:solidFill>
                <a:latin typeface="Bookman Old Style" panose="02050604050505020204" pitchFamily="18" charset="0"/>
              </a:rPr>
              <a:t>State Laws, Rules are different. </a:t>
            </a:r>
          </a:p>
          <a:p>
            <a:pPr marL="358775" indent="-358775">
              <a:lnSpc>
                <a:spcPct val="100000"/>
              </a:lnSpc>
              <a:spcBef>
                <a:spcPts val="0"/>
              </a:spcBef>
              <a:spcAft>
                <a:spcPts val="300"/>
              </a:spcAft>
              <a:buFont typeface="Wingdings" panose="05000000000000000000" pitchFamily="2" charset="2"/>
              <a:buChar char="q"/>
            </a:pPr>
            <a:r>
              <a:rPr lang="en-IN" sz="2400" dirty="0">
                <a:solidFill>
                  <a:srgbClr val="111111"/>
                </a:solidFill>
                <a:latin typeface="Bookman Old Style" panose="02050604050505020204" pitchFamily="18" charset="0"/>
              </a:rPr>
              <a:t>Accounting rules can be vastly different</a:t>
            </a:r>
            <a:endParaRPr lang="en-US" sz="2400" dirty="0">
              <a:solidFill>
                <a:srgbClr val="111111"/>
              </a:solidFill>
              <a:latin typeface="Bookman Old Style" panose="02050604050505020204" pitchFamily="18" charset="0"/>
            </a:endParaRPr>
          </a:p>
          <a:p>
            <a:pPr marL="358775" indent="-358775">
              <a:lnSpc>
                <a:spcPct val="100000"/>
              </a:lnSpc>
              <a:spcBef>
                <a:spcPts val="0"/>
              </a:spcBef>
              <a:spcAft>
                <a:spcPts val="300"/>
              </a:spcAft>
              <a:buFont typeface="Wingdings" panose="05000000000000000000" pitchFamily="2" charset="2"/>
              <a:buChar char="q"/>
            </a:pPr>
            <a:r>
              <a:rPr lang="en-IN" sz="2400" dirty="0">
                <a:solidFill>
                  <a:srgbClr val="111111"/>
                </a:solidFill>
                <a:latin typeface="Bookman Old Style" panose="02050604050505020204" pitchFamily="18" charset="0"/>
              </a:rPr>
              <a:t>Variable / absence of a political will for transparency </a:t>
            </a:r>
          </a:p>
          <a:p>
            <a:pPr marL="358775" lvl="1" indent="-358775">
              <a:lnSpc>
                <a:spcPct val="100000"/>
              </a:lnSpc>
              <a:spcBef>
                <a:spcPts val="0"/>
              </a:spcBef>
              <a:spcAft>
                <a:spcPts val="300"/>
              </a:spcAft>
              <a:buFont typeface="Wingdings" panose="05000000000000000000" pitchFamily="2" charset="2"/>
              <a:buChar char="q"/>
            </a:pPr>
            <a:r>
              <a:rPr lang="en-IN" sz="2200" dirty="0">
                <a:solidFill>
                  <a:srgbClr val="111111"/>
                </a:solidFill>
                <a:latin typeface="Bookman Old Style" panose="02050604050505020204" pitchFamily="18" charset="0"/>
              </a:rPr>
              <a:t>Commitment and / or buy in to accounting reform </a:t>
            </a:r>
          </a:p>
          <a:p>
            <a:pPr marL="358775" indent="-358775">
              <a:lnSpc>
                <a:spcPct val="114000"/>
              </a:lnSpc>
              <a:spcBef>
                <a:spcPts val="0"/>
              </a:spcBef>
              <a:spcAft>
                <a:spcPts val="300"/>
              </a:spcAft>
              <a:buFont typeface="Wingdings" panose="05000000000000000000" pitchFamily="2" charset="2"/>
              <a:buChar char="q"/>
            </a:pPr>
            <a:r>
              <a:rPr lang="en-IN" sz="2400" dirty="0">
                <a:solidFill>
                  <a:srgbClr val="111111"/>
                </a:solidFill>
                <a:latin typeface="Bookman Old Style" panose="02050604050505020204" pitchFamily="18" charset="0"/>
              </a:rPr>
              <a:t>Stages of implementation of accrual accounting are different</a:t>
            </a:r>
            <a:endParaRPr lang="en-US" sz="2400" dirty="0">
              <a:solidFill>
                <a:srgbClr val="111111"/>
              </a:solidFill>
              <a:latin typeface="Bookman Old Style" panose="02050604050505020204" pitchFamily="18" charset="0"/>
            </a:endParaRPr>
          </a:p>
          <a:p>
            <a:pPr marL="358775" indent="-358775">
              <a:lnSpc>
                <a:spcPct val="114000"/>
              </a:lnSpc>
              <a:spcBef>
                <a:spcPts val="0"/>
              </a:spcBef>
              <a:spcAft>
                <a:spcPts val="300"/>
              </a:spcAft>
              <a:buFont typeface="Wingdings" panose="05000000000000000000" pitchFamily="2" charset="2"/>
              <a:buChar char="q"/>
            </a:pPr>
            <a:r>
              <a:rPr lang="en-IN" sz="2400" dirty="0">
                <a:solidFill>
                  <a:srgbClr val="111111"/>
                </a:solidFill>
                <a:latin typeface="Bookman Old Style" panose="02050604050505020204" pitchFamily="18" charset="0"/>
              </a:rPr>
              <a:t>Even chart of accounts are not identical</a:t>
            </a:r>
            <a:endParaRPr lang="en-US" sz="2400" dirty="0">
              <a:solidFill>
                <a:srgbClr val="111111"/>
              </a:solidFill>
              <a:latin typeface="Bookman Old Style" panose="02050604050505020204" pitchFamily="18" charset="0"/>
            </a:endParaRPr>
          </a:p>
          <a:p>
            <a:pPr marL="358775" indent="-358775">
              <a:lnSpc>
                <a:spcPct val="114000"/>
              </a:lnSpc>
              <a:spcBef>
                <a:spcPts val="0"/>
              </a:spcBef>
              <a:spcAft>
                <a:spcPts val="300"/>
              </a:spcAft>
              <a:buFont typeface="Wingdings" panose="05000000000000000000" pitchFamily="2" charset="2"/>
              <a:buChar char="q"/>
            </a:pPr>
            <a:r>
              <a:rPr lang="en-IN" sz="2400" b="1" dirty="0">
                <a:solidFill>
                  <a:schemeClr val="accent3">
                    <a:lumMod val="50000"/>
                  </a:schemeClr>
                </a:solidFill>
                <a:latin typeface="Bookman Old Style" panose="02050604050505020204" pitchFamily="18" charset="0"/>
              </a:rPr>
              <a:t>Yet all of them should be fundamentally comparable </a:t>
            </a:r>
          </a:p>
          <a:p>
            <a:pPr marL="815975" lvl="2" indent="-358775">
              <a:lnSpc>
                <a:spcPct val="114000"/>
              </a:lnSpc>
              <a:spcBef>
                <a:spcPts val="0"/>
              </a:spcBef>
              <a:spcAft>
                <a:spcPts val="300"/>
              </a:spcAft>
              <a:buFont typeface="Wingdings" panose="05000000000000000000" pitchFamily="2" charset="2"/>
              <a:buChar char="q"/>
            </a:pPr>
            <a:r>
              <a:rPr lang="en-IN" sz="1800" b="1" dirty="0">
                <a:solidFill>
                  <a:schemeClr val="accent3">
                    <a:lumMod val="50000"/>
                  </a:schemeClr>
                </a:solidFill>
                <a:latin typeface="Bookman Old Style" panose="02050604050505020204" pitchFamily="18" charset="0"/>
              </a:rPr>
              <a:t>But because of these differences - that may not always be the case</a:t>
            </a:r>
          </a:p>
          <a:p>
            <a:pPr marL="358775" indent="-358775">
              <a:lnSpc>
                <a:spcPct val="114000"/>
              </a:lnSpc>
              <a:spcAft>
                <a:spcPts val="300"/>
              </a:spcAft>
              <a:buFont typeface="Wingdings" panose="05000000000000000000" pitchFamily="2" charset="2"/>
              <a:buChar char="q"/>
            </a:pPr>
            <a:r>
              <a:rPr lang="en-IN" sz="2400" b="1" dirty="0">
                <a:solidFill>
                  <a:schemeClr val="accent3">
                    <a:lumMod val="50000"/>
                  </a:schemeClr>
                </a:solidFill>
                <a:latin typeface="Bookman Old Style" panose="02050604050505020204" pitchFamily="18" charset="0"/>
              </a:rPr>
              <a:t>Niti Aayog &amp; Central Govt faces a </a:t>
            </a:r>
            <a:r>
              <a:rPr lang="en-US" sz="2400" b="1" dirty="0">
                <a:solidFill>
                  <a:schemeClr val="accent3">
                    <a:lumMod val="50000"/>
                  </a:schemeClr>
                </a:solidFill>
                <a:latin typeface="Bookman Old Style" panose="02050604050505020204" pitchFamily="18" charset="0"/>
              </a:rPr>
              <a:t>dilemma in resource allocation &amp; performance measurement </a:t>
            </a:r>
          </a:p>
          <a:p>
            <a:pPr marL="0" indent="0">
              <a:buNone/>
            </a:pPr>
            <a:endParaRPr lang="en-IN" dirty="0">
              <a:solidFill>
                <a:schemeClr val="tx1"/>
              </a:solidFill>
              <a:highlight>
                <a:srgbClr val="FFFF00"/>
              </a:highlight>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1F28DAEE-427E-4030-87EA-38D724728595}" type="slidenum">
              <a:rPr lang="en-IN">
                <a:latin typeface="Gill Sans MT"/>
              </a:rPr>
              <a:pPr/>
              <a:t>4</a:t>
            </a:fld>
            <a:endParaRPr lang="en-IN" dirty="0">
              <a:latin typeface="Gill Sans MT"/>
            </a:endParaRPr>
          </a:p>
        </p:txBody>
      </p:sp>
      <p:sp>
        <p:nvSpPr>
          <p:cNvPr id="2" name="Date Placeholder 1">
            <a:extLst>
              <a:ext uri="{FF2B5EF4-FFF2-40B4-BE49-F238E27FC236}">
                <a16:creationId xmlns:a16="http://schemas.microsoft.com/office/drawing/2014/main" id="{7D7E98E7-06D2-53E0-0400-12CFD5A1BBD0}"/>
              </a:ext>
            </a:extLst>
          </p:cNvPr>
          <p:cNvSpPr>
            <a:spLocks noGrp="1"/>
          </p:cNvSpPr>
          <p:nvPr>
            <p:ph type="dt" sz="half" idx="10"/>
          </p:nvPr>
        </p:nvSpPr>
        <p:spPr/>
        <p:txBody>
          <a:bodyPr/>
          <a:lstStyle/>
          <a:p>
            <a:r>
              <a:rPr lang="en-US" dirty="0"/>
              <a:t>7th May 2024</a:t>
            </a:r>
          </a:p>
          <a:p>
            <a:endParaRPr lang="en-IN" dirty="0"/>
          </a:p>
        </p:txBody>
      </p:sp>
      <p:sp>
        <p:nvSpPr>
          <p:cNvPr id="3" name="Footer Placeholder 2">
            <a:extLst>
              <a:ext uri="{FF2B5EF4-FFF2-40B4-BE49-F238E27FC236}">
                <a16:creationId xmlns:a16="http://schemas.microsoft.com/office/drawing/2014/main" id="{A7048EAF-CAD7-9FF8-9E34-41CC2762484C}"/>
              </a:ext>
            </a:extLst>
          </p:cNvPr>
          <p:cNvSpPr>
            <a:spLocks noGrp="1"/>
          </p:cNvSpPr>
          <p:nvPr>
            <p:ph type="ftr" sz="quarter" idx="11"/>
          </p:nvPr>
        </p:nvSpPr>
        <p:spPr>
          <a:xfrm>
            <a:off x="2299446" y="6394200"/>
            <a:ext cx="7819466" cy="365125"/>
          </a:xfrm>
        </p:spPr>
        <p:txBody>
          <a:bodyPr/>
          <a:lstStyle/>
          <a:p>
            <a:r>
              <a:rPr lang="en-US" dirty="0"/>
              <a:t>Jayant Gokhale FCA LLB - Mumbai - jayant@icai.org</a:t>
            </a:r>
          </a:p>
          <a:p>
            <a:endParaRPr lang="en-IN" dirty="0"/>
          </a:p>
        </p:txBody>
      </p:sp>
    </p:spTree>
    <p:extLst>
      <p:ext uri="{BB962C8B-B14F-4D97-AF65-F5344CB8AC3E}">
        <p14:creationId xmlns:p14="http://schemas.microsoft.com/office/powerpoint/2010/main" val="705959828"/>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a:xfrm>
            <a:off x="1302695" y="355632"/>
            <a:ext cx="10149376" cy="664807"/>
          </a:xfrm>
        </p:spPr>
        <p:txBody>
          <a:bodyPr>
            <a:noAutofit/>
          </a:bodyPr>
          <a:lstStyle/>
          <a:p>
            <a:pPr algn="ctr"/>
            <a:r>
              <a:rPr lang="en-IN" sz="3600" dirty="0">
                <a:solidFill>
                  <a:schemeClr val="accent2">
                    <a:lumMod val="50000"/>
                  </a:schemeClr>
                </a:solidFill>
                <a:latin typeface="Amasis MT Pro Medium" panose="02040604050005020304" pitchFamily="18" charset="0"/>
              </a:rPr>
              <a:t>How this is sought to be addressed</a:t>
            </a:r>
          </a:p>
        </p:txBody>
      </p:sp>
      <p:sp>
        <p:nvSpPr>
          <p:cNvPr id="18" name="Content Placeholder 17"/>
          <p:cNvSpPr>
            <a:spLocks noGrp="1"/>
          </p:cNvSpPr>
          <p:nvPr>
            <p:ph idx="1"/>
          </p:nvPr>
        </p:nvSpPr>
        <p:spPr>
          <a:xfrm>
            <a:off x="1034345" y="1271618"/>
            <a:ext cx="11018789" cy="4675031"/>
          </a:xfrm>
        </p:spPr>
        <p:txBody>
          <a:bodyPr>
            <a:noAutofit/>
          </a:bodyPr>
          <a:lstStyle/>
          <a:p>
            <a:pPr marL="536575" indent="-536575">
              <a:buFont typeface="Wingdings" panose="05000000000000000000" pitchFamily="2" charset="2"/>
              <a:buChar char="q"/>
            </a:pPr>
            <a:r>
              <a:rPr lang="en-IN" sz="2800" dirty="0">
                <a:solidFill>
                  <a:srgbClr val="111111"/>
                </a:solidFill>
                <a:latin typeface="Bookman Old Style" panose="02050604050505020204" pitchFamily="18" charset="0"/>
              </a:rPr>
              <a:t>Mandated accrual accounting for all ULBs</a:t>
            </a:r>
            <a:endParaRPr lang="en-US" sz="2800" dirty="0">
              <a:solidFill>
                <a:srgbClr val="111111"/>
              </a:solidFill>
              <a:latin typeface="Bookman Old Style" panose="02050604050505020204" pitchFamily="18" charset="0"/>
            </a:endParaRPr>
          </a:p>
          <a:p>
            <a:pPr marL="536575" indent="-536575">
              <a:buFont typeface="Wingdings" panose="05000000000000000000" pitchFamily="2" charset="2"/>
              <a:buChar char="q"/>
            </a:pPr>
            <a:r>
              <a:rPr lang="en-IN" sz="2800" dirty="0">
                <a:solidFill>
                  <a:srgbClr val="111111"/>
                </a:solidFill>
                <a:latin typeface="Bookman Old Style" panose="02050604050505020204" pitchFamily="18" charset="0"/>
              </a:rPr>
              <a:t>Incentivised progress this regard</a:t>
            </a:r>
            <a:endParaRPr lang="en-US" sz="2800" dirty="0">
              <a:solidFill>
                <a:srgbClr val="111111"/>
              </a:solidFill>
              <a:latin typeface="Bookman Old Style" panose="02050604050505020204" pitchFamily="18" charset="0"/>
            </a:endParaRPr>
          </a:p>
          <a:p>
            <a:pPr marL="536575" indent="-536575">
              <a:buFont typeface="Wingdings" panose="05000000000000000000" pitchFamily="2" charset="2"/>
              <a:buChar char="q"/>
            </a:pPr>
            <a:r>
              <a:rPr lang="en-IN" sz="2800" dirty="0">
                <a:solidFill>
                  <a:srgbClr val="111111"/>
                </a:solidFill>
                <a:latin typeface="Bookman Old Style" panose="02050604050505020204" pitchFamily="18" charset="0"/>
              </a:rPr>
              <a:t>Emphasising GASAB compliance </a:t>
            </a:r>
            <a:endParaRPr lang="en-US" sz="2800" dirty="0">
              <a:solidFill>
                <a:srgbClr val="111111"/>
              </a:solidFill>
              <a:latin typeface="Bookman Old Style" panose="02050604050505020204" pitchFamily="18" charset="0"/>
            </a:endParaRPr>
          </a:p>
          <a:p>
            <a:pPr marL="536575" indent="-536575">
              <a:buFont typeface="Wingdings" panose="05000000000000000000" pitchFamily="2" charset="2"/>
              <a:buChar char="q"/>
            </a:pPr>
            <a:r>
              <a:rPr lang="en-US" sz="2800" dirty="0">
                <a:solidFill>
                  <a:srgbClr val="111111"/>
                </a:solidFill>
                <a:latin typeface="Bookman Old Style" panose="02050604050505020204" pitchFamily="18" charset="0"/>
              </a:rPr>
              <a:t>Evolving a similar Chart of Accounts -  through UA initiatives such as NMAM, National Valuation Manual</a:t>
            </a:r>
          </a:p>
          <a:p>
            <a:pPr marL="536575" indent="-536575">
              <a:buFont typeface="Wingdings" panose="05000000000000000000" pitchFamily="2" charset="2"/>
              <a:buChar char="q"/>
            </a:pPr>
            <a:r>
              <a:rPr lang="en-US" sz="2800" dirty="0">
                <a:solidFill>
                  <a:srgbClr val="111111"/>
                </a:solidFill>
                <a:latin typeface="Bookman Old Style" panose="02050604050505020204" pitchFamily="18" charset="0"/>
              </a:rPr>
              <a:t>Considering the Role of Accounting Standards -  Ministry of UA – has given </a:t>
            </a:r>
            <a:r>
              <a:rPr lang="en-IN" sz="2800" dirty="0">
                <a:solidFill>
                  <a:srgbClr val="111111"/>
                </a:solidFill>
                <a:latin typeface="Bookman Old Style" panose="02050604050505020204" pitchFamily="18" charset="0"/>
              </a:rPr>
              <a:t>technical approval after following due process</a:t>
            </a:r>
            <a:endParaRPr lang="en-US" sz="2800" dirty="0">
              <a:solidFill>
                <a:srgbClr val="111111"/>
              </a:solidFill>
              <a:latin typeface="Bookman Old Style" panose="02050604050505020204" pitchFamily="18" charset="0"/>
            </a:endParaRPr>
          </a:p>
          <a:p>
            <a:pPr marL="0" indent="0">
              <a:buNone/>
            </a:pPr>
            <a:endParaRPr lang="en-IN" sz="2400" dirty="0">
              <a:solidFill>
                <a:srgbClr val="111111"/>
              </a:solidFill>
              <a:latin typeface="Bookman Old Style" panose="02050604050505020204" pitchFamily="18" charset="0"/>
            </a:endParaRPr>
          </a:p>
        </p:txBody>
      </p:sp>
      <p:sp>
        <p:nvSpPr>
          <p:cNvPr id="5" name="Slide Number Placeholder 4"/>
          <p:cNvSpPr>
            <a:spLocks noGrp="1"/>
          </p:cNvSpPr>
          <p:nvPr>
            <p:ph type="sldNum" sz="quarter" idx="12"/>
          </p:nvPr>
        </p:nvSpPr>
        <p:spPr/>
        <p:txBody>
          <a:bodyPr/>
          <a:lstStyle/>
          <a:p>
            <a:fld id="{1F28DAEE-427E-4030-87EA-38D724728595}" type="slidenum">
              <a:rPr lang="en-IN">
                <a:latin typeface="Gill Sans MT"/>
              </a:rPr>
              <a:pPr/>
              <a:t>5</a:t>
            </a:fld>
            <a:endParaRPr lang="en-IN" dirty="0">
              <a:latin typeface="Gill Sans MT"/>
            </a:endParaRPr>
          </a:p>
        </p:txBody>
      </p:sp>
      <p:sp>
        <p:nvSpPr>
          <p:cNvPr id="2" name="Date Placeholder 1">
            <a:extLst>
              <a:ext uri="{FF2B5EF4-FFF2-40B4-BE49-F238E27FC236}">
                <a16:creationId xmlns:a16="http://schemas.microsoft.com/office/drawing/2014/main" id="{7D7E98E7-06D2-53E0-0400-12CFD5A1BBD0}"/>
              </a:ext>
            </a:extLst>
          </p:cNvPr>
          <p:cNvSpPr>
            <a:spLocks noGrp="1"/>
          </p:cNvSpPr>
          <p:nvPr>
            <p:ph type="dt" sz="half" idx="10"/>
          </p:nvPr>
        </p:nvSpPr>
        <p:spPr/>
        <p:txBody>
          <a:bodyPr/>
          <a:lstStyle/>
          <a:p>
            <a:r>
              <a:rPr lang="en-US" dirty="0"/>
              <a:t>7th May 2024</a:t>
            </a:r>
          </a:p>
        </p:txBody>
      </p:sp>
      <p:sp>
        <p:nvSpPr>
          <p:cNvPr id="3" name="Footer Placeholder 2">
            <a:extLst>
              <a:ext uri="{FF2B5EF4-FFF2-40B4-BE49-F238E27FC236}">
                <a16:creationId xmlns:a16="http://schemas.microsoft.com/office/drawing/2014/main" id="{A7048EAF-CAD7-9FF8-9E34-41CC2762484C}"/>
              </a:ext>
            </a:extLst>
          </p:cNvPr>
          <p:cNvSpPr>
            <a:spLocks noGrp="1"/>
          </p:cNvSpPr>
          <p:nvPr>
            <p:ph type="ftr" sz="quarter" idx="11"/>
          </p:nvPr>
        </p:nvSpPr>
        <p:spPr>
          <a:xfrm>
            <a:off x="2299446" y="6394200"/>
            <a:ext cx="7819466" cy="365125"/>
          </a:xfrm>
        </p:spPr>
        <p:txBody>
          <a:bodyPr/>
          <a:lstStyle/>
          <a:p>
            <a:r>
              <a:rPr lang="en-US" dirty="0"/>
              <a:t>Jayant Gokhale FCA LLB - Mumbai - jayant@icai.org</a:t>
            </a:r>
          </a:p>
        </p:txBody>
      </p:sp>
    </p:spTree>
    <p:extLst>
      <p:ext uri="{BB962C8B-B14F-4D97-AF65-F5344CB8AC3E}">
        <p14:creationId xmlns:p14="http://schemas.microsoft.com/office/powerpoint/2010/main" val="3638202045"/>
      </p:ext>
    </p:extLst>
  </p:cSld>
  <p:clrMapOvr>
    <a:masterClrMapping/>
  </p:clrMapOvr>
  <mc:AlternateContent xmlns:mc="http://schemas.openxmlformats.org/markup-compatibility/2006">
    <mc:Choice xmlns:p14="http://schemas.microsoft.com/office/powerpoint/2010/main" Requires="p14">
      <p:transition p14:dur="10">
        <p14:doors dir="vert"/>
      </p:transition>
    </mc:Choice>
    <mc:Fallback>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614B5-0919-D921-CF73-3EF69F586DA7}"/>
              </a:ext>
            </a:extLst>
          </p:cNvPr>
          <p:cNvSpPr>
            <a:spLocks noGrp="1"/>
          </p:cNvSpPr>
          <p:nvPr>
            <p:ph type="title"/>
          </p:nvPr>
        </p:nvSpPr>
        <p:spPr>
          <a:xfrm>
            <a:off x="1110342" y="261655"/>
            <a:ext cx="10755087" cy="1371653"/>
          </a:xfrm>
        </p:spPr>
        <p:txBody>
          <a:bodyPr>
            <a:normAutofit/>
          </a:bodyPr>
          <a:lstStyle/>
          <a:p>
            <a:pPr algn="ctr"/>
            <a:r>
              <a:rPr lang="en-IN" sz="4000" dirty="0">
                <a:solidFill>
                  <a:schemeClr val="accent2">
                    <a:lumMod val="50000"/>
                  </a:schemeClr>
                </a:solidFill>
                <a:latin typeface="Amasis MT Pro Medium" panose="02040604050005020304" pitchFamily="18" charset="0"/>
              </a:rPr>
              <a:t>Autonomous and local government bodies Applicable financial management principles</a:t>
            </a:r>
            <a:endParaRPr lang="en-US" sz="4000" dirty="0">
              <a:solidFill>
                <a:schemeClr val="accent2">
                  <a:lumMod val="50000"/>
                </a:schemeClr>
              </a:solidFill>
              <a:latin typeface="Amasis MT Pro Medium" panose="02040604050005020304" pitchFamily="18" charset="0"/>
            </a:endParaRPr>
          </a:p>
        </p:txBody>
      </p:sp>
      <p:sp>
        <p:nvSpPr>
          <p:cNvPr id="3" name="Content Placeholder 2">
            <a:extLst>
              <a:ext uri="{FF2B5EF4-FFF2-40B4-BE49-F238E27FC236}">
                <a16:creationId xmlns:a16="http://schemas.microsoft.com/office/drawing/2014/main" id="{C8EAE8FA-6C80-FC69-D216-A4B1085E4301}"/>
              </a:ext>
            </a:extLst>
          </p:cNvPr>
          <p:cNvSpPr>
            <a:spLocks noGrp="1"/>
          </p:cNvSpPr>
          <p:nvPr>
            <p:ph idx="1"/>
          </p:nvPr>
        </p:nvSpPr>
        <p:spPr>
          <a:xfrm>
            <a:off x="1014980" y="1759432"/>
            <a:ext cx="11177020" cy="4596918"/>
          </a:xfrm>
        </p:spPr>
        <p:txBody>
          <a:bodyPr>
            <a:normAutofit fontScale="40000" lnSpcReduction="20000"/>
          </a:bodyPr>
          <a:lstStyle/>
          <a:p>
            <a:pPr marL="623888" lvl="1" indent="-534988">
              <a:lnSpc>
                <a:spcPct val="107000"/>
              </a:lnSpc>
              <a:spcAft>
                <a:spcPts val="225"/>
              </a:spcAft>
              <a:buFont typeface="Wingdings" panose="05000000000000000000" pitchFamily="2" charset="2"/>
              <a:buChar char="Ø"/>
            </a:pPr>
            <a:r>
              <a:rPr lang="en-US" altLang="en-US" sz="9200" b="1" dirty="0">
                <a:solidFill>
                  <a:schemeClr val="tx2"/>
                </a:solidFill>
                <a:latin typeface="Garamond" panose="02020404030301010803" pitchFamily="18" charset="0"/>
                <a:cs typeface="Calibri" panose="020F0502020204030204" pitchFamily="34" charset="0"/>
              </a:rPr>
              <a:t>Financial Position Measurement</a:t>
            </a:r>
          </a:p>
          <a:p>
            <a:pPr marL="571500" indent="-457200">
              <a:spcBef>
                <a:spcPct val="50000"/>
              </a:spcBef>
              <a:buSzPct val="80000"/>
              <a:buFont typeface="Wingdings" panose="05000000000000000000" pitchFamily="2" charset="2"/>
              <a:buChar char="Ø"/>
              <a:defRPr/>
            </a:pPr>
            <a:r>
              <a:rPr lang="en-US" altLang="en-US" sz="9600" b="1" dirty="0">
                <a:solidFill>
                  <a:schemeClr val="tx2"/>
                </a:solidFill>
                <a:latin typeface="Garamond" panose="02020404030301010803" pitchFamily="18" charset="0"/>
                <a:cs typeface="Calibri" panose="020F0502020204030204" pitchFamily="34" charset="0"/>
              </a:rPr>
              <a:t>Measure of Performance</a:t>
            </a:r>
          </a:p>
          <a:p>
            <a:pPr marL="571500" indent="-457200">
              <a:spcBef>
                <a:spcPct val="50000"/>
              </a:spcBef>
              <a:buSzPct val="80000"/>
              <a:buFont typeface="Wingdings" panose="05000000000000000000" pitchFamily="2" charset="2"/>
              <a:buChar char="Ø"/>
              <a:defRPr/>
            </a:pPr>
            <a:r>
              <a:rPr lang="en-US" altLang="en-US" sz="9600" b="1" i="0" dirty="0">
                <a:solidFill>
                  <a:schemeClr val="tx2"/>
                </a:solidFill>
                <a:latin typeface="Garamond" panose="02020404030301010803" pitchFamily="18" charset="0"/>
                <a:cs typeface="Calibri" panose="020F0502020204030204" pitchFamily="34" charset="0"/>
              </a:rPr>
              <a:t>Used to Frame appropriate policies &amp; to evaluate whether policies / objectives are being met</a:t>
            </a:r>
          </a:p>
          <a:p>
            <a:pPr marL="571500" indent="-457200">
              <a:spcBef>
                <a:spcPct val="50000"/>
              </a:spcBef>
              <a:buSzPct val="80000"/>
              <a:buFont typeface="Wingdings" panose="05000000000000000000" pitchFamily="2" charset="2"/>
              <a:buChar char="Ø"/>
              <a:defRPr/>
            </a:pPr>
            <a:r>
              <a:rPr lang="en-US" altLang="en-US" sz="9600" b="1" i="0" dirty="0">
                <a:solidFill>
                  <a:schemeClr val="tx2"/>
                </a:solidFill>
                <a:latin typeface="Garamond" panose="02020404030301010803" pitchFamily="18" charset="0"/>
                <a:cs typeface="Calibri" panose="020F0502020204030204" pitchFamily="34" charset="0"/>
              </a:rPr>
              <a:t>Understandable to management / public at large</a:t>
            </a:r>
          </a:p>
          <a:p>
            <a:pPr marL="571500" indent="-457200">
              <a:spcBef>
                <a:spcPct val="50000"/>
              </a:spcBef>
              <a:buSzPct val="80000"/>
              <a:buFont typeface="Wingdings" panose="05000000000000000000" pitchFamily="2" charset="2"/>
              <a:buChar char="Ø"/>
              <a:defRPr/>
            </a:pPr>
            <a:r>
              <a:rPr lang="en-US" altLang="en-US" sz="9600" b="1" i="0" dirty="0">
                <a:solidFill>
                  <a:schemeClr val="tx2"/>
                </a:solidFill>
                <a:latin typeface="Garamond" panose="02020404030301010803" pitchFamily="18" charset="0"/>
                <a:cs typeface="Calibri" panose="020F0502020204030204" pitchFamily="34" charset="0"/>
              </a:rPr>
              <a:t>Application of Best Practices</a:t>
            </a:r>
          </a:p>
          <a:p>
            <a:pPr marL="571500" indent="-457200">
              <a:spcBef>
                <a:spcPct val="50000"/>
              </a:spcBef>
              <a:buSzPct val="80000"/>
              <a:buFont typeface="Wingdings" panose="05000000000000000000" pitchFamily="2" charset="2"/>
              <a:buChar char="Ø"/>
              <a:defRPr/>
            </a:pPr>
            <a:r>
              <a:rPr lang="en-US" altLang="en-US" sz="9600" b="1" i="0" dirty="0">
                <a:solidFill>
                  <a:schemeClr val="tx2"/>
                </a:solidFill>
                <a:latin typeface="Garamond" panose="02020404030301010803" pitchFamily="18" charset="0"/>
                <a:cs typeface="Calibri" panose="020F0502020204030204" pitchFamily="34" charset="0"/>
              </a:rPr>
              <a:t>Foundation of Good Governance </a:t>
            </a:r>
          </a:p>
          <a:p>
            <a:pPr marL="0" indent="0">
              <a:lnSpc>
                <a:spcPct val="107000"/>
              </a:lnSpc>
              <a:spcAft>
                <a:spcPts val="800"/>
              </a:spcAft>
              <a:buNone/>
            </a:pPr>
            <a:endParaRPr lang="en-US" sz="9600" kern="100" dirty="0">
              <a:effectLst/>
              <a:latin typeface="Bookman Old Style" panose="02050604050505020204" pitchFamily="18" charset="0"/>
              <a:ea typeface="Calibri" panose="020F0502020204030204" pitchFamily="34" charset="0"/>
              <a:cs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7922DDF1-B939-14A9-F9BB-9EC9EA511155}"/>
              </a:ext>
            </a:extLst>
          </p:cNvPr>
          <p:cNvSpPr>
            <a:spLocks noGrp="1"/>
          </p:cNvSpPr>
          <p:nvPr>
            <p:ph type="dt" sz="half" idx="10"/>
          </p:nvPr>
        </p:nvSpPr>
        <p:spPr/>
        <p:txBody>
          <a:bodyPr/>
          <a:lstStyle/>
          <a:p>
            <a:r>
              <a:rPr lang="en-US" dirty="0"/>
              <a:t>7th May 2024</a:t>
            </a:r>
          </a:p>
        </p:txBody>
      </p:sp>
      <p:sp>
        <p:nvSpPr>
          <p:cNvPr id="5" name="Footer Placeholder 4">
            <a:extLst>
              <a:ext uri="{FF2B5EF4-FFF2-40B4-BE49-F238E27FC236}">
                <a16:creationId xmlns:a16="http://schemas.microsoft.com/office/drawing/2014/main" id="{5ED1B42B-F90A-172A-4C18-3009421A86DC}"/>
              </a:ext>
            </a:extLst>
          </p:cNvPr>
          <p:cNvSpPr>
            <a:spLocks noGrp="1"/>
          </p:cNvSpPr>
          <p:nvPr>
            <p:ph type="ftr" sz="quarter" idx="11"/>
          </p:nvPr>
        </p:nvSpPr>
        <p:spPr/>
        <p:txBody>
          <a:bodyPr/>
          <a:lstStyle/>
          <a:p>
            <a:r>
              <a:rPr lang="en-US"/>
              <a:t>Jayant Gokhale FCA LLB - Mumbai - jayant@icai.org</a:t>
            </a:r>
            <a:endParaRPr lang="en-US" dirty="0"/>
          </a:p>
        </p:txBody>
      </p:sp>
      <p:sp>
        <p:nvSpPr>
          <p:cNvPr id="6" name="Slide Number Placeholder 5">
            <a:extLst>
              <a:ext uri="{FF2B5EF4-FFF2-40B4-BE49-F238E27FC236}">
                <a16:creationId xmlns:a16="http://schemas.microsoft.com/office/drawing/2014/main" id="{D31F946F-CD04-476A-D078-48D4581AEF2E}"/>
              </a:ext>
            </a:extLst>
          </p:cNvPr>
          <p:cNvSpPr>
            <a:spLocks noGrp="1"/>
          </p:cNvSpPr>
          <p:nvPr>
            <p:ph type="sldNum" sz="quarter" idx="12"/>
          </p:nvPr>
        </p:nvSpPr>
        <p:spPr/>
        <p:txBody>
          <a:bodyPr/>
          <a:lstStyle/>
          <a:p>
            <a:fld id="{6B0F69E8-2CD7-4234-A453-A9D1115D1DB0}" type="slidenum">
              <a:rPr lang="en-US" smtClean="0"/>
              <a:t>6</a:t>
            </a:fld>
            <a:endParaRPr lang="en-US"/>
          </a:p>
        </p:txBody>
      </p:sp>
    </p:spTree>
    <p:extLst>
      <p:ext uri="{BB962C8B-B14F-4D97-AF65-F5344CB8AC3E}">
        <p14:creationId xmlns:p14="http://schemas.microsoft.com/office/powerpoint/2010/main" val="4045886584"/>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EAE8FA-6C80-FC69-D216-A4B1085E4301}"/>
              </a:ext>
            </a:extLst>
          </p:cNvPr>
          <p:cNvSpPr>
            <a:spLocks noGrp="1"/>
          </p:cNvSpPr>
          <p:nvPr>
            <p:ph idx="1"/>
          </p:nvPr>
        </p:nvSpPr>
        <p:spPr>
          <a:xfrm>
            <a:off x="1242322" y="1475652"/>
            <a:ext cx="10493529" cy="4880698"/>
          </a:xfrm>
        </p:spPr>
        <p:txBody>
          <a:bodyPr>
            <a:normAutofit/>
          </a:bodyPr>
          <a:lstStyle/>
          <a:p>
            <a:pPr marL="719138" indent="-719138">
              <a:spcBef>
                <a:spcPts val="600"/>
              </a:spcBef>
              <a:buClrTx/>
              <a:buSzPct val="75000"/>
              <a:buFont typeface="Wingdings" panose="05000000000000000000" pitchFamily="2" charset="2"/>
              <a:buChar char="Ø"/>
              <a:tabLst>
                <a:tab pos="719138" algn="l"/>
              </a:tabLst>
            </a:pPr>
            <a:r>
              <a:rPr lang="en-GB" altLang="en-US" sz="3200" b="1" dirty="0">
                <a:latin typeface="Garamond" panose="02020404030301010803" pitchFamily="18" charset="0"/>
              </a:rPr>
              <a:t>Fair presentation of Financial Health of Organisation</a:t>
            </a:r>
          </a:p>
          <a:p>
            <a:pPr marL="719138" indent="-719138" algn="just">
              <a:spcBef>
                <a:spcPts val="600"/>
              </a:spcBef>
              <a:buClrTx/>
              <a:buSzPct val="75000"/>
              <a:buFont typeface="Wingdings" panose="05000000000000000000" pitchFamily="2" charset="2"/>
              <a:buChar char="Ø"/>
              <a:tabLst>
                <a:tab pos="719138" algn="l"/>
              </a:tabLst>
            </a:pPr>
            <a:r>
              <a:rPr lang="en-GB" altLang="en-US" sz="3200" b="1" dirty="0">
                <a:latin typeface="Garamond" panose="02020404030301010803" pitchFamily="18" charset="0"/>
              </a:rPr>
              <a:t>Raising resources from diverse Markets. </a:t>
            </a:r>
          </a:p>
          <a:p>
            <a:pPr marL="719138" indent="-719138" algn="just">
              <a:spcBef>
                <a:spcPts val="600"/>
              </a:spcBef>
              <a:buClrTx/>
              <a:buSzPct val="75000"/>
              <a:buFont typeface="Wingdings" panose="05000000000000000000" pitchFamily="2" charset="2"/>
              <a:buChar char="Ø"/>
              <a:tabLst>
                <a:tab pos="719138" algn="l"/>
              </a:tabLst>
            </a:pPr>
            <a:r>
              <a:rPr lang="en-GB" altLang="en-US" sz="3200" b="1" dirty="0">
                <a:latin typeface="Garamond" panose="02020404030301010803" pitchFamily="18" charset="0"/>
              </a:rPr>
              <a:t>C &amp; AG Guidelines-Report of Task Force-2002</a:t>
            </a:r>
          </a:p>
          <a:p>
            <a:pPr marL="719138" lvl="1" indent="-719138" algn="just">
              <a:spcBef>
                <a:spcPts val="600"/>
              </a:spcBef>
              <a:buClrTx/>
              <a:buSzPct val="75000"/>
              <a:buFont typeface="Wingdings" panose="05000000000000000000" pitchFamily="2" charset="2"/>
              <a:buChar char="Ø"/>
              <a:tabLst>
                <a:tab pos="719138" algn="l"/>
              </a:tabLst>
            </a:pPr>
            <a:r>
              <a:rPr lang="en-GB" altLang="en-US" sz="3200" b="1" dirty="0">
                <a:latin typeface="Garamond" panose="02020404030301010803" pitchFamily="18" charset="0"/>
              </a:rPr>
              <a:t>Many State Governments have Notified a State Municipal Account Code </a:t>
            </a:r>
          </a:p>
          <a:p>
            <a:pPr marL="719138" lvl="1" indent="-719138" algn="just">
              <a:spcBef>
                <a:spcPts val="600"/>
              </a:spcBef>
              <a:buClrTx/>
              <a:buSzPct val="75000"/>
              <a:buFont typeface="Wingdings" panose="05000000000000000000" pitchFamily="2" charset="2"/>
              <a:buChar char="Ø"/>
              <a:tabLst>
                <a:tab pos="719138" algn="l"/>
              </a:tabLst>
            </a:pPr>
            <a:r>
              <a:rPr lang="en-GB" altLang="en-US" sz="3200" b="1" dirty="0">
                <a:latin typeface="Garamond" panose="02020404030301010803" pitchFamily="18" charset="0"/>
              </a:rPr>
              <a:t>Government Agencies brought under Income-Tax Act. </a:t>
            </a:r>
          </a:p>
          <a:p>
            <a:pPr marL="719138" lvl="1" indent="-719138" algn="just">
              <a:spcBef>
                <a:spcPts val="600"/>
              </a:spcBef>
              <a:buClrTx/>
              <a:buSzPct val="75000"/>
              <a:buFont typeface="Wingdings" panose="05000000000000000000" pitchFamily="2" charset="2"/>
              <a:buChar char="Ø"/>
              <a:tabLst>
                <a:tab pos="719138" algn="l"/>
              </a:tabLst>
            </a:pPr>
            <a:r>
              <a:rPr lang="en-GB" altLang="en-US" sz="3200" b="1" dirty="0">
                <a:latin typeface="Garamond" panose="02020404030301010803" pitchFamily="18" charset="0"/>
              </a:rPr>
              <a:t>Competing with other agencies for scarce resources.</a:t>
            </a:r>
          </a:p>
          <a:p>
            <a:pPr marL="719138" lvl="1" indent="-719138" algn="just">
              <a:spcBef>
                <a:spcPts val="600"/>
              </a:spcBef>
              <a:buClrTx/>
              <a:buSzPct val="75000"/>
              <a:buFont typeface="Wingdings" panose="05000000000000000000" pitchFamily="2" charset="2"/>
              <a:buChar char="Ø"/>
              <a:tabLst>
                <a:tab pos="719138" algn="l"/>
              </a:tabLst>
            </a:pPr>
            <a:r>
              <a:rPr lang="en-GB" altLang="en-US" sz="3200" b="1" dirty="0">
                <a:latin typeface="Garamond" panose="02020404030301010803" pitchFamily="18" charset="0"/>
              </a:rPr>
              <a:t>To ensure proper accounting for assets and liabilities.</a:t>
            </a:r>
          </a:p>
          <a:p>
            <a:pPr marL="719138" lvl="1" indent="-719138" algn="just">
              <a:spcBef>
                <a:spcPts val="600"/>
              </a:spcBef>
              <a:buClrTx/>
              <a:buSzPct val="75000"/>
              <a:buFont typeface="Wingdings" panose="05000000000000000000" pitchFamily="2" charset="2"/>
              <a:buChar char="Ø"/>
              <a:tabLst>
                <a:tab pos="719138" algn="l"/>
              </a:tabLst>
            </a:pPr>
            <a:r>
              <a:rPr lang="en-GB" altLang="en-US" sz="3200" b="1" dirty="0">
                <a:latin typeface="Garamond" panose="02020404030301010803" pitchFamily="18" charset="0"/>
              </a:rPr>
              <a:t>Projection of financial </a:t>
            </a:r>
            <a:r>
              <a:rPr lang="en-GB" altLang="en-US" sz="2800" b="1" dirty="0">
                <a:latin typeface="Garamond" panose="02020404030301010803" pitchFamily="18" charset="0"/>
              </a:rPr>
              <a:t>health &amp; transparency.</a:t>
            </a:r>
            <a:endParaRPr lang="en-US" altLang="en-US" sz="2800" b="1" dirty="0">
              <a:latin typeface="Garamond" panose="02020404030301010803" pitchFamily="18" charset="0"/>
            </a:endParaRPr>
          </a:p>
          <a:p>
            <a:pPr marL="0" indent="0">
              <a:lnSpc>
                <a:spcPct val="107000"/>
              </a:lnSpc>
              <a:spcAft>
                <a:spcPts val="800"/>
              </a:spcAft>
              <a:buNone/>
            </a:pPr>
            <a:endParaRPr lang="en-US" sz="9600" kern="100" dirty="0">
              <a:effectLst/>
              <a:latin typeface="Bookman Old Style" panose="02050604050505020204" pitchFamily="18" charset="0"/>
              <a:ea typeface="Calibri" panose="020F0502020204030204" pitchFamily="34" charset="0"/>
              <a:cs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7922DDF1-B939-14A9-F9BB-9EC9EA511155}"/>
              </a:ext>
            </a:extLst>
          </p:cNvPr>
          <p:cNvSpPr>
            <a:spLocks noGrp="1"/>
          </p:cNvSpPr>
          <p:nvPr>
            <p:ph type="dt" sz="half" idx="10"/>
          </p:nvPr>
        </p:nvSpPr>
        <p:spPr/>
        <p:txBody>
          <a:bodyPr/>
          <a:lstStyle/>
          <a:p>
            <a:r>
              <a:rPr lang="en-US"/>
              <a:t>7th May 2024</a:t>
            </a:r>
          </a:p>
        </p:txBody>
      </p:sp>
      <p:sp>
        <p:nvSpPr>
          <p:cNvPr id="5" name="Footer Placeholder 4">
            <a:extLst>
              <a:ext uri="{FF2B5EF4-FFF2-40B4-BE49-F238E27FC236}">
                <a16:creationId xmlns:a16="http://schemas.microsoft.com/office/drawing/2014/main" id="{5ED1B42B-F90A-172A-4C18-3009421A86DC}"/>
              </a:ext>
            </a:extLst>
          </p:cNvPr>
          <p:cNvSpPr>
            <a:spLocks noGrp="1"/>
          </p:cNvSpPr>
          <p:nvPr>
            <p:ph type="ftr" sz="quarter" idx="11"/>
          </p:nvPr>
        </p:nvSpPr>
        <p:spPr/>
        <p:txBody>
          <a:bodyPr/>
          <a:lstStyle/>
          <a:p>
            <a:r>
              <a:rPr lang="en-US"/>
              <a:t>Jayant Gokhale FCA LLB - Mumbai - jayant@icai.org</a:t>
            </a:r>
            <a:endParaRPr lang="en-US" dirty="0"/>
          </a:p>
        </p:txBody>
      </p:sp>
      <p:sp>
        <p:nvSpPr>
          <p:cNvPr id="6" name="Slide Number Placeholder 5">
            <a:extLst>
              <a:ext uri="{FF2B5EF4-FFF2-40B4-BE49-F238E27FC236}">
                <a16:creationId xmlns:a16="http://schemas.microsoft.com/office/drawing/2014/main" id="{D31F946F-CD04-476A-D078-48D4581AEF2E}"/>
              </a:ext>
            </a:extLst>
          </p:cNvPr>
          <p:cNvSpPr>
            <a:spLocks noGrp="1"/>
          </p:cNvSpPr>
          <p:nvPr>
            <p:ph type="sldNum" sz="quarter" idx="12"/>
          </p:nvPr>
        </p:nvSpPr>
        <p:spPr/>
        <p:txBody>
          <a:bodyPr/>
          <a:lstStyle/>
          <a:p>
            <a:fld id="{6B0F69E8-2CD7-4234-A453-A9D1115D1DB0}" type="slidenum">
              <a:rPr lang="en-US" smtClean="0"/>
              <a:t>7</a:t>
            </a:fld>
            <a:endParaRPr lang="en-US"/>
          </a:p>
        </p:txBody>
      </p:sp>
      <p:sp>
        <p:nvSpPr>
          <p:cNvPr id="7" name="Title 1">
            <a:extLst>
              <a:ext uri="{FF2B5EF4-FFF2-40B4-BE49-F238E27FC236}">
                <a16:creationId xmlns:a16="http://schemas.microsoft.com/office/drawing/2014/main" id="{261A537E-7F3D-9308-AF20-FCC159EE2316}"/>
              </a:ext>
            </a:extLst>
          </p:cNvPr>
          <p:cNvSpPr txBox="1">
            <a:spLocks/>
          </p:cNvSpPr>
          <p:nvPr/>
        </p:nvSpPr>
        <p:spPr>
          <a:xfrm>
            <a:off x="1128059" y="0"/>
            <a:ext cx="10755087" cy="137165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IN" sz="4000" dirty="0">
                <a:solidFill>
                  <a:schemeClr val="accent2">
                    <a:lumMod val="50000"/>
                  </a:schemeClr>
                </a:solidFill>
                <a:latin typeface="Amasis MT Pro Medium" panose="02040604050005020304" pitchFamily="18" charset="0"/>
              </a:rPr>
              <a:t>Autonomous and local government bodies Applicable financial management principles</a:t>
            </a:r>
            <a:endParaRPr lang="en-US" sz="4000" dirty="0">
              <a:solidFill>
                <a:schemeClr val="accent2">
                  <a:lumMod val="50000"/>
                </a:schemeClr>
              </a:solidFill>
              <a:latin typeface="Amasis MT Pro Medium" panose="02040604050005020304" pitchFamily="18" charset="0"/>
            </a:endParaRPr>
          </a:p>
        </p:txBody>
      </p:sp>
    </p:spTree>
    <p:extLst>
      <p:ext uri="{BB962C8B-B14F-4D97-AF65-F5344CB8AC3E}">
        <p14:creationId xmlns:p14="http://schemas.microsoft.com/office/powerpoint/2010/main" val="74556107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a:xfrm>
            <a:off x="2856883" y="298877"/>
            <a:ext cx="6867109" cy="664807"/>
          </a:xfrm>
        </p:spPr>
        <p:txBody>
          <a:bodyPr>
            <a:noAutofit/>
          </a:bodyPr>
          <a:lstStyle/>
          <a:p>
            <a:pPr algn="ctr"/>
            <a:r>
              <a:rPr lang="en-IN" dirty="0">
                <a:latin typeface="Arial" panose="020B0604020202020204" pitchFamily="34" charset="0"/>
                <a:cs typeface="Arial" panose="020B0604020202020204" pitchFamily="34" charset="0"/>
              </a:rPr>
              <a:t>Why transparency?</a:t>
            </a:r>
          </a:p>
        </p:txBody>
      </p:sp>
      <p:sp>
        <p:nvSpPr>
          <p:cNvPr id="18" name="Content Placeholder 17"/>
          <p:cNvSpPr>
            <a:spLocks noGrp="1"/>
          </p:cNvSpPr>
          <p:nvPr>
            <p:ph idx="1"/>
          </p:nvPr>
        </p:nvSpPr>
        <p:spPr>
          <a:xfrm>
            <a:off x="1040652" y="1091484"/>
            <a:ext cx="11060959" cy="5227016"/>
          </a:xfrm>
        </p:spPr>
        <p:txBody>
          <a:bodyPr>
            <a:noAutofit/>
          </a:bodyPr>
          <a:lstStyle/>
          <a:p>
            <a:pPr>
              <a:buFont typeface="Wingdings" panose="05000000000000000000" pitchFamily="2" charset="2"/>
              <a:buChar char="q"/>
            </a:pPr>
            <a:r>
              <a:rPr lang="en-US" sz="2400" b="0" i="0" dirty="0">
                <a:solidFill>
                  <a:srgbClr val="111111"/>
                </a:solidFill>
                <a:effectLst/>
                <a:latin typeface="-apple-system"/>
              </a:rPr>
              <a:t>In her speech at the launch of National </a:t>
            </a:r>
            <a:r>
              <a:rPr lang="en-US" sz="2400" b="0" i="0" dirty="0" err="1">
                <a:solidFill>
                  <a:srgbClr val="111111"/>
                </a:solidFill>
                <a:effectLst/>
                <a:latin typeface="-apple-system"/>
              </a:rPr>
              <a:t>Monetisation</a:t>
            </a:r>
            <a:r>
              <a:rPr lang="en-US" sz="2400" b="0" i="0" dirty="0">
                <a:solidFill>
                  <a:srgbClr val="111111"/>
                </a:solidFill>
                <a:effectLst/>
                <a:latin typeface="-apple-system"/>
              </a:rPr>
              <a:t> Pipeline on August 23, 2021, </a:t>
            </a:r>
            <a:r>
              <a:rPr lang="en-US" sz="2000" dirty="0">
                <a:solidFill>
                  <a:srgbClr val="111111"/>
                </a:solidFill>
                <a:latin typeface="Bookman Old Style" panose="02050604050505020204" pitchFamily="18" charset="0"/>
              </a:rPr>
              <a:t>Mrs. Nirmla Sitharaman, Finance Minister, </a:t>
            </a:r>
            <a:r>
              <a:rPr lang="en-US" sz="2000" dirty="0" err="1">
                <a:solidFill>
                  <a:srgbClr val="111111"/>
                </a:solidFill>
                <a:latin typeface="Bookman Old Style" panose="02050604050505020204" pitchFamily="18" charset="0"/>
              </a:rPr>
              <a:t>GoI</a:t>
            </a:r>
            <a:r>
              <a:rPr lang="en-US" sz="2000" dirty="0">
                <a:solidFill>
                  <a:srgbClr val="111111"/>
                </a:solidFill>
                <a:latin typeface="Bookman Old Style" panose="02050604050505020204" pitchFamily="18" charset="0"/>
              </a:rPr>
              <a:t> said </a:t>
            </a:r>
          </a:p>
          <a:p>
            <a:pPr marL="0" indent="0">
              <a:buNone/>
            </a:pPr>
            <a:r>
              <a:rPr lang="en-US" sz="2400" b="0" i="0" dirty="0">
                <a:solidFill>
                  <a:srgbClr val="111111"/>
                </a:solidFill>
                <a:effectLst/>
                <a:latin typeface="-apple-system"/>
              </a:rPr>
              <a:t> </a:t>
            </a:r>
            <a:r>
              <a:rPr lang="en-US" sz="2400" b="0" i="1" dirty="0">
                <a:solidFill>
                  <a:srgbClr val="111111"/>
                </a:solidFill>
                <a:effectLst/>
                <a:latin typeface="-apple-system"/>
              </a:rPr>
              <a:t>“</a:t>
            </a:r>
            <a:r>
              <a:rPr lang="en-US" sz="2000" b="0" i="1" dirty="0">
                <a:solidFill>
                  <a:srgbClr val="111111"/>
                </a:solidFill>
                <a:effectLst/>
                <a:latin typeface="Bookman Old Style" panose="02050604050505020204" pitchFamily="18" charset="0"/>
              </a:rPr>
              <a:t>the Government is encouraging the urban local bodies to </a:t>
            </a:r>
            <a:r>
              <a:rPr lang="en-US" sz="2000" b="0" i="1" dirty="0" err="1">
                <a:solidFill>
                  <a:srgbClr val="111111"/>
                </a:solidFill>
                <a:effectLst/>
                <a:latin typeface="Bookman Old Style" panose="02050604050505020204" pitchFamily="18" charset="0"/>
              </a:rPr>
              <a:t>monetise</a:t>
            </a:r>
            <a:r>
              <a:rPr lang="en-US" sz="2000" b="0" i="1" dirty="0">
                <a:solidFill>
                  <a:srgbClr val="111111"/>
                </a:solidFill>
                <a:effectLst/>
                <a:latin typeface="Bookman Old Style" panose="02050604050505020204" pitchFamily="18" charset="0"/>
              </a:rPr>
              <a:t> their surplus and </a:t>
            </a:r>
            <a:r>
              <a:rPr lang="en-US" sz="2000" b="0" i="1" dirty="0" err="1">
                <a:solidFill>
                  <a:srgbClr val="111111"/>
                </a:solidFill>
                <a:effectLst/>
                <a:latin typeface="Bookman Old Style" panose="02050604050505020204" pitchFamily="18" charset="0"/>
              </a:rPr>
              <a:t>under-utilised</a:t>
            </a:r>
            <a:r>
              <a:rPr lang="en-US" sz="2000" b="0" i="1" dirty="0">
                <a:solidFill>
                  <a:srgbClr val="111111"/>
                </a:solidFill>
                <a:effectLst/>
                <a:latin typeface="Bookman Old Style" panose="02050604050505020204" pitchFamily="18" charset="0"/>
              </a:rPr>
              <a:t> assets, such as land, buildings, stadiums, parking lots, etc. </a:t>
            </a:r>
            <a:r>
              <a:rPr lang="en-US" sz="2000" i="1" dirty="0">
                <a:solidFill>
                  <a:srgbClr val="111111"/>
                </a:solidFill>
                <a:latin typeface="Bookman Old Style" panose="02050604050505020204" pitchFamily="18" charset="0"/>
                <a:hlinkClick r:id="rId2">
                  <a:extLst>
                    <a:ext uri="{A12FA001-AC4F-418D-AE19-62706E023703}">
                      <ahyp:hlinkClr xmlns:ahyp="http://schemas.microsoft.com/office/drawing/2018/hyperlinkcolor" val="tx"/>
                    </a:ext>
                  </a:extLst>
                </a:hlinkClick>
              </a:rPr>
              <a:t>The proceeds from </a:t>
            </a:r>
            <a:r>
              <a:rPr lang="en-US" sz="2000" i="1" dirty="0" err="1">
                <a:solidFill>
                  <a:srgbClr val="111111"/>
                </a:solidFill>
                <a:latin typeface="Bookman Old Style" panose="02050604050505020204" pitchFamily="18" charset="0"/>
                <a:hlinkClick r:id="rId2">
                  <a:extLst>
                    <a:ext uri="{A12FA001-AC4F-418D-AE19-62706E023703}">
                      <ahyp:hlinkClr xmlns:ahyp="http://schemas.microsoft.com/office/drawing/2018/hyperlinkcolor" val="tx"/>
                    </a:ext>
                  </a:extLst>
                </a:hlinkClick>
              </a:rPr>
              <a:t>monetisation</a:t>
            </a:r>
            <a:r>
              <a:rPr lang="en-US" sz="2000" i="1" dirty="0">
                <a:solidFill>
                  <a:srgbClr val="111111"/>
                </a:solidFill>
                <a:latin typeface="Bookman Old Style" panose="02050604050505020204" pitchFamily="18" charset="0"/>
                <a:hlinkClick r:id="rId2">
                  <a:extLst>
                    <a:ext uri="{A12FA001-AC4F-418D-AE19-62706E023703}">
                      <ahyp:hlinkClr xmlns:ahyp="http://schemas.microsoft.com/office/drawing/2018/hyperlinkcolor" val="tx"/>
                    </a:ext>
                  </a:extLst>
                </a:hlinkClick>
              </a:rPr>
              <a:t> can be used for creating new infrastructure and improving service delivery</a:t>
            </a:r>
            <a:r>
              <a:rPr lang="en-US" sz="2400" b="0" i="0" dirty="0">
                <a:effectLst/>
                <a:latin typeface="-apple-system"/>
                <a:hlinkClick r:id="rId2"/>
              </a:rPr>
              <a:t>”</a:t>
            </a:r>
            <a:endParaRPr lang="en-US" sz="2400" b="0" i="0" dirty="0">
              <a:effectLst/>
              <a:latin typeface="-apple-system"/>
            </a:endParaRPr>
          </a:p>
          <a:p>
            <a:pPr algn="l">
              <a:buFont typeface="Wingdings" panose="05000000000000000000" pitchFamily="2" charset="2"/>
              <a:buChar char="q"/>
            </a:pPr>
            <a:r>
              <a:rPr lang="en-US" sz="2400" i="1" dirty="0">
                <a:solidFill>
                  <a:srgbClr val="111111"/>
                </a:solidFill>
                <a:latin typeface="Bookman Old Style" panose="02050604050505020204" pitchFamily="18" charset="0"/>
              </a:rPr>
              <a:t>One of the critical aspects of implementing strong fiscal management is the mode of accounting used for transactions at the municipal level. It is important to realize that the quality of information with regard to these transactions plays a critical role in enabling decision-makers to take conversant decisions</a:t>
            </a:r>
            <a:r>
              <a:rPr lang="en-US" sz="1800" i="1" dirty="0">
                <a:solidFill>
                  <a:srgbClr val="111111"/>
                </a:solidFill>
                <a:latin typeface="Bookman Old Style" panose="02050604050505020204" pitchFamily="18" charset="0"/>
              </a:rPr>
              <a:t>.  </a:t>
            </a:r>
            <a:r>
              <a:rPr lang="en-US" sz="2000" dirty="0">
                <a:solidFill>
                  <a:srgbClr val="111111"/>
                </a:solidFill>
                <a:latin typeface="Bookman Old Style" panose="02050604050505020204" pitchFamily="18" charset="0"/>
              </a:rPr>
              <a:t>- </a:t>
            </a:r>
            <a:r>
              <a:rPr lang="en-US" sz="2400" b="1" dirty="0">
                <a:solidFill>
                  <a:srgbClr val="48535A"/>
                </a:solidFill>
                <a:latin typeface="Gotham-Bold"/>
              </a:rPr>
              <a:t>Suman </a:t>
            </a:r>
            <a:r>
              <a:rPr lang="en-US" sz="2400" b="1" dirty="0" err="1">
                <a:solidFill>
                  <a:srgbClr val="48535A"/>
                </a:solidFill>
                <a:latin typeface="Gotham-Bold"/>
              </a:rPr>
              <a:t>Bery</a:t>
            </a:r>
            <a:r>
              <a:rPr lang="en-US" sz="2400" b="1" dirty="0">
                <a:solidFill>
                  <a:srgbClr val="48535A"/>
                </a:solidFill>
                <a:latin typeface="Gotham-Bold"/>
              </a:rPr>
              <a:t> Vice Chairperson , NITI Aayog </a:t>
            </a:r>
          </a:p>
          <a:p>
            <a:pPr algn="l">
              <a:buFont typeface="Wingdings" panose="05000000000000000000" pitchFamily="2" charset="2"/>
              <a:buChar char="q"/>
            </a:pPr>
            <a:r>
              <a:rPr lang="en-US" sz="2400" i="1" dirty="0">
                <a:solidFill>
                  <a:srgbClr val="111111"/>
                </a:solidFill>
                <a:latin typeface="Bookman Old Style" panose="02050604050505020204" pitchFamily="18" charset="0"/>
              </a:rPr>
              <a:t>quality and clarity of fiscal information available to the decision making authorities. In order to make informed decisions regarding city finances, stakeholders </a:t>
            </a:r>
            <a:r>
              <a:rPr lang="en-US" sz="1600" b="0" i="0" dirty="0">
                <a:solidFill>
                  <a:srgbClr val="48535A"/>
                </a:solidFill>
                <a:effectLst/>
                <a:latin typeface="Gotham-Book"/>
              </a:rPr>
              <a:t>need to have access to superior fiscal information - </a:t>
            </a:r>
            <a:r>
              <a:rPr lang="en-US" sz="1600" b="1" i="0" dirty="0">
                <a:solidFill>
                  <a:srgbClr val="48535A"/>
                </a:solidFill>
                <a:effectLst/>
                <a:latin typeface="Gotham-Bold"/>
              </a:rPr>
              <a:t>Parameswaran Iyer – CEO Niti Aayog </a:t>
            </a:r>
            <a:br>
              <a:rPr lang="en-US" sz="2400" dirty="0"/>
            </a:br>
            <a:br>
              <a:rPr lang="en-US" sz="2800" i="1" dirty="0">
                <a:solidFill>
                  <a:srgbClr val="111111"/>
                </a:solidFill>
                <a:latin typeface="Bookman Old Style" panose="02050604050505020204" pitchFamily="18" charset="0"/>
              </a:rPr>
            </a:br>
            <a:endParaRPr lang="en-IN" sz="2800" i="1" dirty="0">
              <a:solidFill>
                <a:srgbClr val="111111"/>
              </a:solidFill>
              <a:latin typeface="Bookman Old Style" panose="02050604050505020204" pitchFamily="18" charset="0"/>
            </a:endParaRPr>
          </a:p>
        </p:txBody>
      </p:sp>
      <p:sp>
        <p:nvSpPr>
          <p:cNvPr id="5" name="Slide Number Placeholder 4"/>
          <p:cNvSpPr>
            <a:spLocks noGrp="1"/>
          </p:cNvSpPr>
          <p:nvPr>
            <p:ph type="sldNum" sz="quarter" idx="12"/>
          </p:nvPr>
        </p:nvSpPr>
        <p:spPr/>
        <p:txBody>
          <a:bodyPr/>
          <a:lstStyle/>
          <a:p>
            <a:fld id="{1F28DAEE-427E-4030-87EA-38D724728595}" type="slidenum">
              <a:rPr lang="en-IN">
                <a:latin typeface="Gill Sans MT"/>
              </a:rPr>
              <a:pPr/>
              <a:t>8</a:t>
            </a:fld>
            <a:endParaRPr lang="en-IN" dirty="0">
              <a:latin typeface="Gill Sans MT"/>
            </a:endParaRPr>
          </a:p>
        </p:txBody>
      </p:sp>
      <p:sp>
        <p:nvSpPr>
          <p:cNvPr id="2" name="Date Placeholder 1">
            <a:extLst>
              <a:ext uri="{FF2B5EF4-FFF2-40B4-BE49-F238E27FC236}">
                <a16:creationId xmlns:a16="http://schemas.microsoft.com/office/drawing/2014/main" id="{7D7E98E7-06D2-53E0-0400-12CFD5A1BBD0}"/>
              </a:ext>
            </a:extLst>
          </p:cNvPr>
          <p:cNvSpPr>
            <a:spLocks noGrp="1"/>
          </p:cNvSpPr>
          <p:nvPr>
            <p:ph type="dt" sz="half" idx="10"/>
          </p:nvPr>
        </p:nvSpPr>
        <p:spPr/>
        <p:txBody>
          <a:bodyPr/>
          <a:lstStyle/>
          <a:p>
            <a:r>
              <a:rPr lang="en-US"/>
              <a:t>05 Sept 23</a:t>
            </a:r>
            <a:endParaRPr lang="en-IN" dirty="0"/>
          </a:p>
        </p:txBody>
      </p:sp>
      <p:sp>
        <p:nvSpPr>
          <p:cNvPr id="3" name="Footer Placeholder 2">
            <a:extLst>
              <a:ext uri="{FF2B5EF4-FFF2-40B4-BE49-F238E27FC236}">
                <a16:creationId xmlns:a16="http://schemas.microsoft.com/office/drawing/2014/main" id="{A7048EAF-CAD7-9FF8-9E34-41CC2762484C}"/>
              </a:ext>
            </a:extLst>
          </p:cNvPr>
          <p:cNvSpPr>
            <a:spLocks noGrp="1"/>
          </p:cNvSpPr>
          <p:nvPr>
            <p:ph type="ftr" sz="quarter" idx="11"/>
          </p:nvPr>
        </p:nvSpPr>
        <p:spPr>
          <a:xfrm>
            <a:off x="2299446" y="6394200"/>
            <a:ext cx="7819466" cy="365125"/>
          </a:xfrm>
        </p:spPr>
        <p:txBody>
          <a:bodyPr/>
          <a:lstStyle/>
          <a:p>
            <a:r>
              <a:rPr lang="en-US"/>
              <a:t>6th Virtual Conclave CPFGA, ICAI - CA Jayant Gokhale</a:t>
            </a:r>
            <a:endParaRPr lang="en-IN" dirty="0"/>
          </a:p>
        </p:txBody>
      </p:sp>
    </p:spTree>
    <p:extLst>
      <p:ext uri="{BB962C8B-B14F-4D97-AF65-F5344CB8AC3E}">
        <p14:creationId xmlns:p14="http://schemas.microsoft.com/office/powerpoint/2010/main" val="3069819813"/>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ECF5F-58DC-370A-6DBA-CC4BF112BF00}"/>
              </a:ext>
            </a:extLst>
          </p:cNvPr>
          <p:cNvSpPr>
            <a:spLocks noGrp="1"/>
          </p:cNvSpPr>
          <p:nvPr>
            <p:ph type="title"/>
          </p:nvPr>
        </p:nvSpPr>
        <p:spPr/>
        <p:txBody>
          <a:bodyPr/>
          <a:lstStyle/>
          <a:p>
            <a:pPr algn="ctr"/>
            <a:r>
              <a:rPr lang="en-US" sz="4000" dirty="0">
                <a:solidFill>
                  <a:schemeClr val="accent2">
                    <a:lumMod val="50000"/>
                  </a:schemeClr>
                </a:solidFill>
                <a:latin typeface="Amasis MT Pro Medium" panose="02040604050005020304" pitchFamily="18" charset="0"/>
              </a:rPr>
              <a:t>A look into the future trends </a:t>
            </a:r>
          </a:p>
        </p:txBody>
      </p:sp>
      <p:sp>
        <p:nvSpPr>
          <p:cNvPr id="4" name="Date Placeholder 3">
            <a:extLst>
              <a:ext uri="{FF2B5EF4-FFF2-40B4-BE49-F238E27FC236}">
                <a16:creationId xmlns:a16="http://schemas.microsoft.com/office/drawing/2014/main" id="{95D9B0F7-C84F-C8E1-6495-2D5C23A72415}"/>
              </a:ext>
            </a:extLst>
          </p:cNvPr>
          <p:cNvSpPr>
            <a:spLocks noGrp="1"/>
          </p:cNvSpPr>
          <p:nvPr>
            <p:ph type="dt" sz="half" idx="10"/>
          </p:nvPr>
        </p:nvSpPr>
        <p:spPr/>
        <p:txBody>
          <a:bodyPr/>
          <a:lstStyle/>
          <a:p>
            <a:r>
              <a:rPr lang="en-US"/>
              <a:t>7th May 2024</a:t>
            </a:r>
            <a:endParaRPr lang="en-US" dirty="0"/>
          </a:p>
        </p:txBody>
      </p:sp>
      <p:sp>
        <p:nvSpPr>
          <p:cNvPr id="5" name="Footer Placeholder 4">
            <a:extLst>
              <a:ext uri="{FF2B5EF4-FFF2-40B4-BE49-F238E27FC236}">
                <a16:creationId xmlns:a16="http://schemas.microsoft.com/office/drawing/2014/main" id="{8E180E11-4806-3015-F418-EA4E7493912D}"/>
              </a:ext>
            </a:extLst>
          </p:cNvPr>
          <p:cNvSpPr>
            <a:spLocks noGrp="1"/>
          </p:cNvSpPr>
          <p:nvPr>
            <p:ph type="ftr" sz="quarter" idx="11"/>
          </p:nvPr>
        </p:nvSpPr>
        <p:spPr/>
        <p:txBody>
          <a:bodyPr/>
          <a:lstStyle/>
          <a:p>
            <a:r>
              <a:rPr lang="en-US"/>
              <a:t>Jayant Gokhale FCA LLB - Mumbai - jayant@icai.org</a:t>
            </a:r>
            <a:endParaRPr lang="en-US" dirty="0"/>
          </a:p>
        </p:txBody>
      </p:sp>
      <p:sp>
        <p:nvSpPr>
          <p:cNvPr id="6" name="Slide Number Placeholder 5">
            <a:extLst>
              <a:ext uri="{FF2B5EF4-FFF2-40B4-BE49-F238E27FC236}">
                <a16:creationId xmlns:a16="http://schemas.microsoft.com/office/drawing/2014/main" id="{DF119189-F9CF-8721-6317-EB25E0A7E905}"/>
              </a:ext>
            </a:extLst>
          </p:cNvPr>
          <p:cNvSpPr>
            <a:spLocks noGrp="1"/>
          </p:cNvSpPr>
          <p:nvPr>
            <p:ph type="sldNum" sz="quarter" idx="12"/>
          </p:nvPr>
        </p:nvSpPr>
        <p:spPr/>
        <p:txBody>
          <a:bodyPr/>
          <a:lstStyle/>
          <a:p>
            <a:fld id="{6B0F69E8-2CD7-4234-A453-A9D1115D1DB0}" type="slidenum">
              <a:rPr lang="en-US" smtClean="0"/>
              <a:pPr/>
              <a:t>9</a:t>
            </a:fld>
            <a:endParaRPr lang="en-US" dirty="0"/>
          </a:p>
        </p:txBody>
      </p:sp>
      <p:grpSp>
        <p:nvGrpSpPr>
          <p:cNvPr id="7" name="Group 6">
            <a:extLst>
              <a:ext uri="{FF2B5EF4-FFF2-40B4-BE49-F238E27FC236}">
                <a16:creationId xmlns:a16="http://schemas.microsoft.com/office/drawing/2014/main" id="{3FD08B81-A3F3-EA7A-49F3-53A9F474AB5C}"/>
              </a:ext>
            </a:extLst>
          </p:cNvPr>
          <p:cNvGrpSpPr/>
          <p:nvPr/>
        </p:nvGrpSpPr>
        <p:grpSpPr>
          <a:xfrm>
            <a:off x="1809881" y="1330610"/>
            <a:ext cx="9225981" cy="4962983"/>
            <a:chOff x="-88287" y="600636"/>
            <a:chExt cx="5667813" cy="4000624"/>
          </a:xfrm>
          <a:effectLst>
            <a:outerShdw blurRad="50800" dist="50800" dir="5400000" algn="ctr" rotWithShape="0">
              <a:schemeClr val="accent4">
                <a:lumMod val="40000"/>
                <a:lumOff val="60000"/>
              </a:schemeClr>
            </a:outerShdw>
          </a:effectLst>
        </p:grpSpPr>
        <p:pic>
          <p:nvPicPr>
            <p:cNvPr id="8" name="Picture 7" descr="Chart, line chart&#10;&#10;Description automatically generated">
              <a:extLst>
                <a:ext uri="{FF2B5EF4-FFF2-40B4-BE49-F238E27FC236}">
                  <a16:creationId xmlns:a16="http://schemas.microsoft.com/office/drawing/2014/main" id="{1BCBC4A8-1D9E-C0C1-ED8E-C45A41FB673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287" y="600636"/>
              <a:ext cx="5667813" cy="4000624"/>
            </a:xfrm>
            <a:prstGeom prst="rect">
              <a:avLst/>
            </a:prstGeom>
            <a:ln>
              <a:solidFill>
                <a:srgbClr val="E7E6E6">
                  <a:lumMod val="90000"/>
                </a:srgbClr>
              </a:solidFill>
            </a:ln>
          </p:spPr>
        </p:pic>
        <p:sp>
          <p:nvSpPr>
            <p:cNvPr id="9" name="Text Box 93">
              <a:extLst>
                <a:ext uri="{FF2B5EF4-FFF2-40B4-BE49-F238E27FC236}">
                  <a16:creationId xmlns:a16="http://schemas.microsoft.com/office/drawing/2014/main" id="{394FB987-6F0D-558D-05E8-4E13DB60F1E2}"/>
                </a:ext>
              </a:extLst>
            </p:cNvPr>
            <p:cNvSpPr txBox="1"/>
            <p:nvPr/>
          </p:nvSpPr>
          <p:spPr>
            <a:xfrm>
              <a:off x="3014665" y="1425722"/>
              <a:ext cx="979752" cy="1166517"/>
            </a:xfrm>
            <a:prstGeom prst="rect">
              <a:avLst/>
            </a:prstGeom>
            <a:solidFill>
              <a:srgbClr val="70AD47">
                <a:lumMod val="20000"/>
                <a:lumOff val="80000"/>
              </a:srgbClr>
            </a:solidFill>
            <a:ln w="6350">
              <a:solidFill>
                <a:srgbClr val="E7E6E6">
                  <a:lumMod val="90000"/>
                </a:srgbClr>
              </a:solidFill>
            </a:ln>
          </p:spPr>
          <p:txBody>
            <a:bodyPr rot="0" spcFirstLastPara="0" vert="horz" wrap="square" lIns="91440" tIns="45720" rIns="91440" bIns="45720" numCol="1" spcCol="0" rtlCol="0" fromWordArt="0" anchor="t" anchorCtr="0" forceAA="0" compatLnSpc="1">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Latha" panose="020B0604020202020204" pitchFamily="34" charset="0"/>
                </a:rPr>
                <a:t>1950 – 17.04%</a:t>
              </a:r>
              <a:endParaRPr kumimoji="0" lang="en-US" sz="12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Latha"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Latha" panose="020B0604020202020204" pitchFamily="34" charset="0"/>
                </a:rPr>
                <a:t>1980 – 23.10%</a:t>
              </a:r>
              <a:endParaRPr kumimoji="0" lang="en-US" sz="12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Latha"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Latha" panose="020B0604020202020204" pitchFamily="34" charset="0"/>
                </a:rPr>
                <a:t>2010 – 30.93%</a:t>
              </a:r>
              <a:endParaRPr kumimoji="0" lang="en-US" sz="12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Latha"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Latha" panose="020B0604020202020204" pitchFamily="34" charset="0"/>
                </a:rPr>
                <a:t>2020 – 34.93%</a:t>
              </a:r>
              <a:endParaRPr kumimoji="0" lang="en-US" sz="12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Latha"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Latha" panose="020B0604020202020204" pitchFamily="34" charset="0"/>
                </a:rPr>
                <a:t>2022 – 35.87%</a:t>
              </a:r>
              <a:endParaRPr kumimoji="0" lang="en-US" sz="12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Latha"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Latha" panose="020B0604020202020204" pitchFamily="34" charset="0"/>
                </a:rPr>
                <a:t>2046 – 50.25%</a:t>
              </a:r>
              <a:endParaRPr kumimoji="0" lang="en-US" sz="12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Latha"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Latha" panose="020B0604020202020204" pitchFamily="34" charset="0"/>
                </a:rPr>
                <a:t>2050 – 52.84%</a:t>
              </a:r>
              <a:endParaRPr kumimoji="0" lang="en-US" sz="12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Latha" panose="020B0604020202020204" pitchFamily="34" charset="0"/>
              </a:endParaRPr>
            </a:p>
          </p:txBody>
        </p:sp>
      </p:grpSp>
      <p:cxnSp>
        <p:nvCxnSpPr>
          <p:cNvPr id="11" name="Straight Connector 10">
            <a:extLst>
              <a:ext uri="{FF2B5EF4-FFF2-40B4-BE49-F238E27FC236}">
                <a16:creationId xmlns:a16="http://schemas.microsoft.com/office/drawing/2014/main" id="{6BB75DA1-A2C7-88D5-19E6-76885BBC347F}"/>
              </a:ext>
            </a:extLst>
          </p:cNvPr>
          <p:cNvCxnSpPr>
            <a:cxnSpLocks/>
          </p:cNvCxnSpPr>
          <p:nvPr/>
        </p:nvCxnSpPr>
        <p:spPr>
          <a:xfrm>
            <a:off x="8557523" y="4534163"/>
            <a:ext cx="0" cy="1040524"/>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B1AAC10D-E256-530A-030F-8918035CC5F8}"/>
              </a:ext>
            </a:extLst>
          </p:cNvPr>
          <p:cNvSpPr txBox="1"/>
          <p:nvPr/>
        </p:nvSpPr>
        <p:spPr>
          <a:xfrm>
            <a:off x="8182310" y="4215596"/>
            <a:ext cx="592780" cy="307777"/>
          </a:xfrm>
          <a:prstGeom prst="rect">
            <a:avLst/>
          </a:prstGeom>
          <a:noFill/>
        </p:spPr>
        <p:txBody>
          <a:bodyPr wrap="square" rtlCol="0">
            <a:spAutoFit/>
          </a:bodyPr>
          <a:lstStyle/>
          <a:p>
            <a:r>
              <a:rPr lang="en-US" sz="1400" dirty="0"/>
              <a:t>17 %</a:t>
            </a:r>
          </a:p>
        </p:txBody>
      </p:sp>
      <p:cxnSp>
        <p:nvCxnSpPr>
          <p:cNvPr id="14" name="Straight Connector 13">
            <a:extLst>
              <a:ext uri="{FF2B5EF4-FFF2-40B4-BE49-F238E27FC236}">
                <a16:creationId xmlns:a16="http://schemas.microsoft.com/office/drawing/2014/main" id="{59A15906-546B-CD27-0077-B735D8ED5271}"/>
              </a:ext>
            </a:extLst>
          </p:cNvPr>
          <p:cNvCxnSpPr>
            <a:cxnSpLocks/>
          </p:cNvCxnSpPr>
          <p:nvPr/>
        </p:nvCxnSpPr>
        <p:spPr>
          <a:xfrm flipV="1">
            <a:off x="9585435" y="3550394"/>
            <a:ext cx="0" cy="2024293"/>
          </a:xfrm>
          <a:prstGeom prst="line">
            <a:avLst/>
          </a:prstGeom>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42E2B9CB-1D04-CDBD-DA52-6225C82C94A1}"/>
              </a:ext>
            </a:extLst>
          </p:cNvPr>
          <p:cNvSpPr txBox="1"/>
          <p:nvPr/>
        </p:nvSpPr>
        <p:spPr>
          <a:xfrm>
            <a:off x="9079361" y="3242617"/>
            <a:ext cx="594360" cy="307777"/>
          </a:xfrm>
          <a:prstGeom prst="rect">
            <a:avLst/>
          </a:prstGeom>
          <a:noFill/>
        </p:spPr>
        <p:txBody>
          <a:bodyPr wrap="square">
            <a:spAutoFit/>
          </a:bodyPr>
          <a:lstStyle/>
          <a:p>
            <a:r>
              <a:rPr lang="en-US" sz="1400" dirty="0"/>
              <a:t>31 %</a:t>
            </a:r>
          </a:p>
        </p:txBody>
      </p:sp>
    </p:spTree>
    <p:extLst>
      <p:ext uri="{BB962C8B-B14F-4D97-AF65-F5344CB8AC3E}">
        <p14:creationId xmlns:p14="http://schemas.microsoft.com/office/powerpoint/2010/main" val="1659553403"/>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1176</TotalTime>
  <Words>2219</Words>
  <Application>Microsoft Office PowerPoint</Application>
  <PresentationFormat>Widescreen</PresentationFormat>
  <Paragraphs>338</Paragraphs>
  <Slides>27</Slides>
  <Notes>8</Notes>
  <HiddenSlides>5</HiddenSlides>
  <MMClips>0</MMClips>
  <ScaleCrop>false</ScaleCrop>
  <HeadingPairs>
    <vt:vector size="6" baseType="variant">
      <vt:variant>
        <vt:lpstr>Fonts Used</vt:lpstr>
      </vt:variant>
      <vt:variant>
        <vt:i4>21</vt:i4>
      </vt:variant>
      <vt:variant>
        <vt:lpstr>Theme</vt:lpstr>
      </vt:variant>
      <vt:variant>
        <vt:i4>1</vt:i4>
      </vt:variant>
      <vt:variant>
        <vt:lpstr>Slide Titles</vt:lpstr>
      </vt:variant>
      <vt:variant>
        <vt:i4>27</vt:i4>
      </vt:variant>
    </vt:vector>
  </HeadingPairs>
  <TitlesOfParts>
    <vt:vector size="49" baseType="lpstr">
      <vt:lpstr>.AppleSystemUIFont</vt:lpstr>
      <vt:lpstr>Amasis MT Pro Medium</vt:lpstr>
      <vt:lpstr>-apple-system</vt:lpstr>
      <vt:lpstr>Aptos Display</vt:lpstr>
      <vt:lpstr>Arial</vt:lpstr>
      <vt:lpstr>Arial Black</vt:lpstr>
      <vt:lpstr>Arial Nova</vt:lpstr>
      <vt:lpstr>Avenir Next LT Pro</vt:lpstr>
      <vt:lpstr>Book Antiqua</vt:lpstr>
      <vt:lpstr>Bookman Old Style</vt:lpstr>
      <vt:lpstr>Calibri</vt:lpstr>
      <vt:lpstr>Calibri Light</vt:lpstr>
      <vt:lpstr>Garamond</vt:lpstr>
      <vt:lpstr>Gill Sans MT</vt:lpstr>
      <vt:lpstr>Gotham-Bold</vt:lpstr>
      <vt:lpstr>Gotham-Book</vt:lpstr>
      <vt:lpstr>Kollektif-Bold</vt:lpstr>
      <vt:lpstr>system-ui</vt:lpstr>
      <vt:lpstr>Times New Roman</vt:lpstr>
      <vt:lpstr>UICTFontTextStyleBody</vt:lpstr>
      <vt:lpstr>Wingdings</vt:lpstr>
      <vt:lpstr>Office Theme</vt:lpstr>
      <vt:lpstr>Overview on  Structure of Autonomous &amp; Local Bodies and in such bodies</vt:lpstr>
      <vt:lpstr>Structure of Autonomous &amp; Local Bodies &amp; Hierarchy of Applicable Legal Framework</vt:lpstr>
      <vt:lpstr>Hierarchy of Applicable Legal Framework</vt:lpstr>
      <vt:lpstr>Structural limitations in Govt</vt:lpstr>
      <vt:lpstr>How this is sought to be addressed</vt:lpstr>
      <vt:lpstr>Autonomous and local government bodies Applicable financial management principles</vt:lpstr>
      <vt:lpstr>PowerPoint Presentation</vt:lpstr>
      <vt:lpstr>Why transparency?</vt:lpstr>
      <vt:lpstr>A look into the future trends </vt:lpstr>
      <vt:lpstr>Outcomes of Accounting Reforms Transparency  &amp; other all round benefits </vt:lpstr>
      <vt:lpstr>Typical questions lenders / donor agencies would ask</vt:lpstr>
      <vt:lpstr>Typical Questions the Public / Citizens would ask</vt:lpstr>
      <vt:lpstr>·         Overview of financial management structure  in  autonomous and local government bodies</vt:lpstr>
      <vt:lpstr>Ground Realities in Government Accounting</vt:lpstr>
      <vt:lpstr>Ground Realities – in Kolkata &amp; WB</vt:lpstr>
      <vt:lpstr>Role that a CA can play in all such Bodies</vt:lpstr>
      <vt:lpstr>Role that a CA can play in all such Bodies</vt:lpstr>
      <vt:lpstr>Role that a CA can play in all such Bodies</vt:lpstr>
      <vt:lpstr>Role of CAs in Govt &amp; Urban Local Bodies</vt:lpstr>
      <vt:lpstr>Role of CAs in Govt &amp; Urban Local Bodies</vt:lpstr>
      <vt:lpstr>Challenge to the CA profession</vt:lpstr>
      <vt:lpstr>In Conclusion</vt:lpstr>
      <vt:lpstr>What do accounting standards (AS)  basically address</vt:lpstr>
      <vt:lpstr>A  valuable  reference  point</vt:lpstr>
      <vt:lpstr>A STRUCTURED PRESENTATION through as</vt:lpstr>
      <vt:lpstr>Adoption of Standards – (AS)   therefore expected to</vt:lpstr>
      <vt:lpstr>Benefits of AS ADOPTION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Succession Lecture at Nashik</dc:title>
  <dc:creator>JPG</dc:creator>
  <cp:lastModifiedBy>Reviewer</cp:lastModifiedBy>
  <cp:revision>20</cp:revision>
  <cp:lastPrinted>2023-12-11T12:44:37Z</cp:lastPrinted>
  <dcterms:created xsi:type="dcterms:W3CDTF">2023-12-10T06:21:04Z</dcterms:created>
  <dcterms:modified xsi:type="dcterms:W3CDTF">2024-05-07T07:14:06Z</dcterms:modified>
</cp:coreProperties>
</file>